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0" r:id="rId1"/>
  </p:sldMasterIdLst>
  <p:notesMasterIdLst>
    <p:notesMasterId r:id="rId30"/>
  </p:notesMasterIdLst>
  <p:sldIdLst>
    <p:sldId id="716" r:id="rId2"/>
    <p:sldId id="141168104" r:id="rId3"/>
    <p:sldId id="464" r:id="rId4"/>
    <p:sldId id="465" r:id="rId5"/>
    <p:sldId id="742" r:id="rId6"/>
    <p:sldId id="257" r:id="rId7"/>
    <p:sldId id="466" r:id="rId8"/>
    <p:sldId id="750" r:id="rId9"/>
    <p:sldId id="738" r:id="rId10"/>
    <p:sldId id="740" r:id="rId11"/>
    <p:sldId id="856" r:id="rId12"/>
    <p:sldId id="697" r:id="rId13"/>
    <p:sldId id="870" r:id="rId14"/>
    <p:sldId id="850" r:id="rId15"/>
    <p:sldId id="437" r:id="rId16"/>
    <p:sldId id="141168106" r:id="rId17"/>
    <p:sldId id="720" r:id="rId18"/>
    <p:sldId id="892" r:id="rId19"/>
    <p:sldId id="141168113" r:id="rId20"/>
    <p:sldId id="141168114" r:id="rId21"/>
    <p:sldId id="781" r:id="rId22"/>
    <p:sldId id="864" r:id="rId23"/>
    <p:sldId id="394" r:id="rId24"/>
    <p:sldId id="440" r:id="rId25"/>
    <p:sldId id="280" r:id="rId26"/>
    <p:sldId id="432" r:id="rId27"/>
    <p:sldId id="744" r:id="rId28"/>
    <p:sldId id="369" r:id="rId29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styanax Kanakakis" initials="" lastIdx="3" clrIdx="0"/>
  <p:cmAuthor id="7" name="Mandy Chessell" initials="MC" lastIdx="16" clrIdx="7"/>
  <p:cmAuthor id="1" name="Christopher Ferris" initials="" lastIdx="6" clrIdx="1"/>
  <p:cmAuthor id="2" name="Brian Behlendorf" initials="" lastIdx="4" clrIdx="2"/>
  <p:cmAuthor id="3" name="Greg Wallace" initials="" lastIdx="10" clrIdx="3"/>
  <p:cmAuthor id="4" name="Travin Keith" initials="" lastIdx="10" clrIdx="4"/>
  <p:cmAuthor id="5" name="Anonymous" initials="" lastIdx="1" clrIdx="5"/>
  <p:cmAuthor id="6" name="Dan O'Prey" initials="" lastIdx="6" clrIdx="6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DCCDE"/>
    <a:srgbClr val="000000"/>
    <a:srgbClr val="FFFFFF"/>
    <a:srgbClr val="FFB7FF"/>
    <a:srgbClr val="FEFFB3"/>
    <a:srgbClr val="FF9933"/>
    <a:srgbClr val="595959"/>
    <a:srgbClr val="F6F6F6"/>
    <a:srgbClr val="CDCDCD"/>
    <a:srgbClr val="95959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8A1D5F9-AFFA-401E-AC10-454C56AC4A86}">
  <a:tblStyle styleId="{28A1D5F9-AFFA-401E-AC10-454C56AC4A86}" styleName="Table_0">
    <a:wholeTbl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730" autoAdjust="0"/>
    <p:restoredTop sz="77415" autoAdjust="0"/>
  </p:normalViewPr>
  <p:slideViewPr>
    <p:cSldViewPr snapToGrid="0" snapToObjects="1">
      <p:cViewPr varScale="1">
        <p:scale>
          <a:sx n="130" d="100"/>
          <a:sy n="130" d="100"/>
        </p:scale>
        <p:origin x="1784" y="1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307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16:41:52.6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132 130 24575,'-31'-12'0,"12"1"0,-14-7 0,19 6 0,2 4 0,5 4 0,3-3 0,-3 7 0,6-7 0,-2 3 0,3-5 0,0 2 0,0-2 0,0 1 0,0 2 0,0 2 0,0 1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16:41:52.666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1 1 24575,'0'0'0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16:41:52.667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0 1 24575,'0'0'0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16:41:52.668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1 0 24575,'0'0'0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16:41:52.669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1 0 24575,'0'0'0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16:41:52.670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1 0 24575,'0'0'0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16:41:52.671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0 1 24575,'0'0'0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16:41:52.672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0 0 24575,'0'0'0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16:41:52.673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0 0 24575,'0'0'0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16:41:52.674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1 0 24575,'0'0'0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16:41:52.675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0 1 24575,'0'0'0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16:41:52.6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24575,'7'3'0,"4"2"0,-2 2 0,7 2 0,-7-2 0,3-2 0,-5 2 0,0-3 0,1 0 0,-1 2 0,-3-2 0,2 3 0,-2 1 0,4-1 0,-4 0 0,2 1 0,-2-1 0,4 1 0,-4-1 0,-1 0 0,0-3 0,-2 3 0,5-6 0,-5 5 0,5-2 0,-2 3 0,3-3 0,-2 3 0,1-3 0,-2 3 0,4 0 0,-1 1 0,0-1 0,-3 1 0,3-4 0,-6 2 0,5-5 0,-5 6 0,2-4 0,-3 4 0,0 0 0,0 1 0,0-1 0,4 0 0,-4 1 0,8 4 0,-7-4 0,2 4 0,-3-4 0,4-1 0,-3 0 0,2 0 0,0-1 0,-3 1 0,3 0 0,1 0 0,-4 1 0,4-1 0,-1-3 0,-2 3 0,2-3 0,-3 2 0,0 1 0,0 0 0,0-1 0,3 2 0,2 4 0,3-4 0,0 8 0,-4-7 0,0 3 0,0-5 0,-4 1 0,4-1 0,-4 0 0,3 0 0,-3-1 0,3 1 0,-3 0 0,0 1 0,0-1 0,3 0 0,-2 1 0,2-1 0,-3 0 0,0 0 0,0 2 0,0 3 0,0 4 0,0-3 0,0 3 0,0-3 0,0 0 0,0-1 0,0-4 0,4-1 0,-3 0 0,2 0 0,-3 0 0,3 0 0,-2 0 0,5 1 0,-5-1 0,3 5 0,-4-4 0,3 4 0,-2-4 0,2-1 0,-3 1 0,0-1 0,0 0 0,0 0 0,0 0 0,0 0 0,0 0 0,0 1 0,0-1 0,0 0 0,0 1 0,0-1 0,0 0 0,0 1 0,0-1 0,0 0 0,0 0 0,0 0 0,0 0 0,0 0 0,0 0 0,0 0 0,0-6 0,0-5 0,0-2 0,0-4 0,0 4 0,0 0 0,0-1 0,0 1 0,3 2 0,-3 2 0,3 2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16:41:52.676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0 1 24575,'0'0'0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16:41:52.677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0 1 24575,'0'0'0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16:41:52.678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0 1 24575,'0'0'0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16:41:52.679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0 1 24575,'0'0'0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16:41:52.680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1 1 24575,'0'0'0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16:41:52.681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1 1 24575,'0'0'0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16:41:52.682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0 0 24575,'0'0'0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16:41:52.683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1 0 24575,'0'0'0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16:41:52.684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1 1 24575,'0'0'0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16:41:52.685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1 1 24575,'0'0'0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16:41:52.6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356 1 24575,'-3'14'0,"-8"1"0,5 3 0,-10-1 0,1 7 0,-3-5 0,-3 10 0,7-10 0,-5 11 0,4-5 0,-1 0 0,-3 4 0,9-10 0,-8 5 0,3-1 0,1-4 0,0 5 0,0-1 0,3-4 0,-3 5 0,5-7 0,1 1 0,3-5 0,-3 3 0,3-7 0,1 7 0,-3-7 0,6 3 0,-5-5 0,5 1 0,-3-1 0,4 0 0,0 0 0,-3-3 0,2 3 0,-2-3 0,3 3 0,0 1 0,-3-1 0,2 0 0,-3 1 0,4-1 0,0 0 0,0 0 0,0-1 0,0 0 0,0 0 0,0-3 0,0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16:41:52.6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 1 24575,'0'2'0,"0"0"0,3 8 0,1-3 0,3 0 0,-3 5 0,4 1 0,-3 11 0,0 1 0,4 5 0,-8-5 0,4 5 0,-5-11 0,0 4 0,0-10 0,0 4 0,0-9 0,0 4 0,0-4 0,0-1 0,0 0 0,0 1 0,0-1 0,3-3 0,0 1 0,4-1 0,-1 3 0,2 0 0,-1 1 0,1-1 0,-1-3 0,-3-3 0,-3-2 0,-6-2 0,-2 3 0,0-3 0,-1 2 0,1-2 0,-1 3 0,4-3 0,-2 2 0,5-6 0,-2 3 0,3-3 0,-3 0 0,-1 0 0,-4-5 0,0 3 0,3-3 0,-1 5 0,1-1 0,-2 4 0,-1-2 0,1 5 0,3 0 0,1 5 0,3 3 0,3 0 0,2 1 0,-1-1 0,2 0 0,-5 1 0,6-1 0,-3 0 0,4 5 0,5 7 0,-3 0 0,8 5 0,-8-7 0,3 1 0,-5-5 0,0-1 0,-4-5 0,-1-5 0,-3-8 0,0-6 0,0-6 0,0 0 0,0 5 0,-3 1 0,-1 5 0,-1-1 0,-1 4 0,5-2 0,-5 2 0,5-3 0,-6-4 0,2-2 0,0-5 0,-3 0 0,7-5 0,-7-3 0,7 1 0,-4 2 0,5 5 0,0 0 0,0 5 0,0 1 0,-3 8 0,0 1 0,-1 0 0,2-4 0,-4 3 0,4-5 0,-4 14 0,15 7 0,-3 0 0,8 10 0,-6-9 0,0 0 0,-3-1 0,2 0 0,-2 7 0,5 6 0,0 6 0,0 0 0,-4-1 0,3 1 0,-3 0 0,4-6 0,-5-2 0,-1-5 0,-4-5 0,0-1 0,0-5 0,0-11 0,0-9 0,0 1 0,0-1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16:41:52.6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16:41:52.662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1 0 24575,'0'0'0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16:41:52.663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1 0 24575,'0'0'0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16:41:52.664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1 1 24575,'0'0'0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26T16:41:52.665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0 1 24575,'0'0'0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9180190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Slide Image Placeholder 1">
            <a:extLst>
              <a:ext uri="{FF2B5EF4-FFF2-40B4-BE49-F238E27FC236}">
                <a16:creationId xmlns:a16="http://schemas.microsoft.com/office/drawing/2014/main" id="{10207694-F902-4F43-BFFB-441BA2BAD4E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5362" name="Notes Placeholder 2">
            <a:extLst>
              <a:ext uri="{FF2B5EF4-FFF2-40B4-BE49-F238E27FC236}">
                <a16:creationId xmlns:a16="http://schemas.microsoft.com/office/drawing/2014/main" id="{43BD41EF-4F63-3C46-9FEE-B8CBDA01CE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altLang="en-US">
              <a:latin typeface="Arial" panose="020B0604020202020204" pitchFamily="34" charset="0"/>
              <a:cs typeface="ＭＳ Ｐゴシック" panose="020B0600070205080204" pitchFamily="34" charset="-128"/>
            </a:endParaRPr>
          </a:p>
        </p:txBody>
      </p:sp>
      <p:sp>
        <p:nvSpPr>
          <p:cNvPr id="15363" name="Slide Number Placeholder 3">
            <a:extLst>
              <a:ext uri="{FF2B5EF4-FFF2-40B4-BE49-F238E27FC236}">
                <a16:creationId xmlns:a16="http://schemas.microsoft.com/office/drawing/2014/main" id="{FE7E6871-81F8-7E4B-AE73-9CB2A891E50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667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667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667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6678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610E5646-C114-6F4B-8206-A71E9CD5D61F}" type="slidenum">
              <a:rPr lang="en-US" altLang="en-US" sz="1300"/>
              <a:pPr eaLnBrk="1" hangingPunct="1"/>
              <a:t>6</a:t>
            </a:fld>
            <a:endParaRPr lang="en-US" altLang="en-US" sz="1300"/>
          </a:p>
        </p:txBody>
      </p:sp>
    </p:spTree>
    <p:extLst>
      <p:ext uri="{BB962C8B-B14F-4D97-AF65-F5344CB8AC3E}">
        <p14:creationId xmlns:p14="http://schemas.microsoft.com/office/powerpoint/2010/main" val="42204192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8787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228600" indent="-228600" eaLnBrk="1" hangingPunct="1">
              <a:lnSpc>
                <a:spcPct val="90000"/>
              </a:lnSpc>
            </a:pPr>
            <a:r>
              <a:rPr lang="en-US" sz="1000">
                <a:ea typeface="Arial" charset="0"/>
                <a:cs typeface="Arial" charset="0"/>
              </a:rPr>
              <a:t>Many organizations do not think about the value of their data – which is why many do not have a data governance program.  This is surprising - when answering these questions, it quickly becomes apparent that their data is a key asset – and yet it is not given the care and maintenance of more physical assets.</a:t>
            </a:r>
          </a:p>
          <a:p>
            <a:pPr marL="685800" lvl="1" indent="-228600" eaLnBrk="1" hangingPunct="1">
              <a:lnSpc>
                <a:spcPct val="90000"/>
              </a:lnSpc>
            </a:pPr>
            <a:endParaRPr lang="en-US" sz="1000">
              <a:ea typeface="Arial" charset="0"/>
              <a:cs typeface="Arial" charset="0"/>
            </a:endParaRPr>
          </a:p>
          <a:p>
            <a:pPr marL="228600" indent="-228600" eaLnBrk="1" hangingPunct="1">
              <a:lnSpc>
                <a:spcPct val="90000"/>
              </a:lnSpc>
            </a:pPr>
            <a:r>
              <a:rPr lang="en-US" sz="1000">
                <a:ea typeface="Arial" charset="0"/>
                <a:cs typeface="Arial" charset="0"/>
              </a:rPr>
              <a:t>Four key questions to ask to assess the value of your data.</a:t>
            </a:r>
          </a:p>
          <a:p>
            <a:pPr marL="685800" lvl="1" indent="-228600" eaLnBrk="1" hangingPunct="1">
              <a:lnSpc>
                <a:spcPct val="90000"/>
              </a:lnSpc>
            </a:pPr>
            <a:r>
              <a:rPr lang="en-US" sz="1000">
                <a:ea typeface="Arial" charset="0"/>
                <a:cs typeface="Arial" charset="0"/>
              </a:rPr>
              <a:t>Value when you </a:t>
            </a:r>
            <a:r>
              <a:rPr lang="en-US" sz="1000" b="1">
                <a:ea typeface="Arial" charset="0"/>
                <a:cs typeface="Arial" charset="0"/>
              </a:rPr>
              <a:t>use</a:t>
            </a:r>
            <a:r>
              <a:rPr lang="en-US" sz="1000">
                <a:ea typeface="Arial" charset="0"/>
                <a:cs typeface="Arial" charset="0"/>
              </a:rPr>
              <a:t> it effectively</a:t>
            </a:r>
          </a:p>
          <a:p>
            <a:pPr marL="1143000" lvl="2" indent="-228600" eaLnBrk="1" hangingPunct="1">
              <a:lnSpc>
                <a:spcPct val="90000"/>
              </a:lnSpc>
            </a:pPr>
            <a:r>
              <a:rPr lang="en-US" sz="1000">
                <a:ea typeface="Arial" charset="0"/>
                <a:cs typeface="Arial" charset="0"/>
              </a:rPr>
              <a:t>New business opportunities</a:t>
            </a:r>
          </a:p>
          <a:p>
            <a:pPr marL="1143000" lvl="2" indent="-228600" eaLnBrk="1" hangingPunct="1">
              <a:lnSpc>
                <a:spcPct val="90000"/>
              </a:lnSpc>
            </a:pPr>
            <a:r>
              <a:rPr lang="en-US" sz="1000">
                <a:ea typeface="Arial" charset="0"/>
                <a:cs typeface="Arial" charset="0"/>
              </a:rPr>
              <a:t>Cross-sell/up-sell</a:t>
            </a:r>
          </a:p>
          <a:p>
            <a:pPr marL="1143000" lvl="2" indent="-228600" eaLnBrk="1" hangingPunct="1">
              <a:lnSpc>
                <a:spcPct val="90000"/>
              </a:lnSpc>
            </a:pPr>
            <a:r>
              <a:rPr lang="en-US" sz="1000">
                <a:ea typeface="Arial" charset="0"/>
                <a:cs typeface="Arial" charset="0"/>
              </a:rPr>
              <a:t>Operational efficiencies and agility (including compliance)</a:t>
            </a:r>
          </a:p>
          <a:p>
            <a:pPr marL="1143000" lvl="2" indent="-228600" eaLnBrk="1" hangingPunct="1">
              <a:lnSpc>
                <a:spcPct val="90000"/>
              </a:lnSpc>
            </a:pPr>
            <a:r>
              <a:rPr lang="en-US" sz="1000">
                <a:ea typeface="Arial" charset="0"/>
                <a:cs typeface="Arial" charset="0"/>
              </a:rPr>
              <a:t>Used across multiple business processes</a:t>
            </a:r>
          </a:p>
          <a:p>
            <a:pPr marL="685800" lvl="1" indent="-228600" eaLnBrk="1" hangingPunct="1">
              <a:lnSpc>
                <a:spcPct val="90000"/>
              </a:lnSpc>
            </a:pPr>
            <a:r>
              <a:rPr lang="en-US" sz="1000">
                <a:ea typeface="Arial" charset="0"/>
                <a:cs typeface="Arial" charset="0"/>
              </a:rPr>
              <a:t>Cost/Risk if you </a:t>
            </a:r>
            <a:r>
              <a:rPr lang="en-US" sz="1000" b="1">
                <a:ea typeface="Arial" charset="0"/>
                <a:cs typeface="Arial" charset="0"/>
              </a:rPr>
              <a:t>abuse </a:t>
            </a:r>
            <a:r>
              <a:rPr lang="en-US" sz="1000">
                <a:ea typeface="Arial" charset="0"/>
                <a:cs typeface="Arial" charset="0"/>
              </a:rPr>
              <a:t>data</a:t>
            </a:r>
          </a:p>
          <a:p>
            <a:pPr marL="1143000" lvl="2" indent="-228600" eaLnBrk="1" hangingPunct="1">
              <a:lnSpc>
                <a:spcPct val="90000"/>
              </a:lnSpc>
            </a:pPr>
            <a:r>
              <a:rPr lang="en-US" sz="1000">
                <a:ea typeface="Arial" charset="0"/>
                <a:cs typeface="Arial" charset="0"/>
              </a:rPr>
              <a:t>Data breaches, not following privacy policies</a:t>
            </a:r>
          </a:p>
          <a:p>
            <a:pPr marL="1143000" lvl="2" indent="-228600" eaLnBrk="1" hangingPunct="1">
              <a:lnSpc>
                <a:spcPct val="90000"/>
              </a:lnSpc>
            </a:pPr>
            <a:r>
              <a:rPr lang="en-US" sz="1000">
                <a:ea typeface="Arial" charset="0"/>
                <a:cs typeface="Arial" charset="0"/>
              </a:rPr>
              <a:t>Regulatory compliance issue, loss of reputation, etc.</a:t>
            </a:r>
          </a:p>
          <a:p>
            <a:pPr marL="685800" lvl="1" indent="-228600" eaLnBrk="1" hangingPunct="1">
              <a:lnSpc>
                <a:spcPct val="90000"/>
              </a:lnSpc>
            </a:pPr>
            <a:r>
              <a:rPr lang="en-US" sz="1000">
                <a:ea typeface="Arial" charset="0"/>
                <a:cs typeface="Arial" charset="0"/>
              </a:rPr>
              <a:t>Cost/Risk if you </a:t>
            </a:r>
            <a:r>
              <a:rPr lang="en-US" sz="1000" b="1">
                <a:ea typeface="Arial" charset="0"/>
                <a:cs typeface="Arial" charset="0"/>
              </a:rPr>
              <a:t>lose</a:t>
            </a:r>
            <a:r>
              <a:rPr lang="en-US" sz="1000">
                <a:ea typeface="Arial" charset="0"/>
                <a:cs typeface="Arial" charset="0"/>
              </a:rPr>
              <a:t> it (availability/backup)</a:t>
            </a:r>
          </a:p>
          <a:p>
            <a:pPr marL="1143000" lvl="2" indent="-228600" eaLnBrk="1" hangingPunct="1">
              <a:lnSpc>
                <a:spcPct val="90000"/>
              </a:lnSpc>
            </a:pPr>
            <a:r>
              <a:rPr lang="en-US" sz="1000">
                <a:ea typeface="Arial" charset="0"/>
                <a:cs typeface="Arial" charset="0"/>
              </a:rPr>
              <a:t>Business outage</a:t>
            </a:r>
          </a:p>
          <a:p>
            <a:pPr marL="685800" lvl="1" indent="-228600" eaLnBrk="1" hangingPunct="1">
              <a:lnSpc>
                <a:spcPct val="90000"/>
              </a:lnSpc>
            </a:pPr>
            <a:r>
              <a:rPr lang="en-US" sz="1000">
                <a:ea typeface="Arial" charset="0"/>
                <a:cs typeface="Arial" charset="0"/>
              </a:rPr>
              <a:t>Cost/Risk if you </a:t>
            </a:r>
            <a:r>
              <a:rPr lang="en-US" sz="1000" b="1">
                <a:ea typeface="Arial" charset="0"/>
                <a:cs typeface="Arial" charset="0"/>
              </a:rPr>
              <a:t>confuse</a:t>
            </a:r>
            <a:r>
              <a:rPr lang="en-US" sz="1000">
                <a:ea typeface="Arial" charset="0"/>
                <a:cs typeface="Arial" charset="0"/>
              </a:rPr>
              <a:t> it (data quality)</a:t>
            </a:r>
          </a:p>
          <a:p>
            <a:pPr marL="1143000" lvl="2" indent="-228600" eaLnBrk="1" hangingPunct="1">
              <a:lnSpc>
                <a:spcPct val="90000"/>
              </a:lnSpc>
            </a:pPr>
            <a:r>
              <a:rPr lang="en-US" sz="1000">
                <a:ea typeface="Arial" charset="0"/>
                <a:cs typeface="Arial" charset="0"/>
              </a:rPr>
              <a:t>Bad business decisions</a:t>
            </a:r>
          </a:p>
          <a:p>
            <a:pPr marL="1143000" lvl="2" indent="-228600" eaLnBrk="1" hangingPunct="1">
              <a:lnSpc>
                <a:spcPct val="90000"/>
              </a:lnSpc>
            </a:pPr>
            <a:r>
              <a:rPr lang="en-US" sz="1000">
                <a:ea typeface="Arial" charset="0"/>
                <a:cs typeface="Arial" charset="0"/>
              </a:rPr>
              <a:t>Customer satisfaction problems</a:t>
            </a:r>
          </a:p>
          <a:p>
            <a:pPr marL="1143000" lvl="2" indent="-228600" eaLnBrk="1" hangingPunct="1">
              <a:lnSpc>
                <a:spcPct val="90000"/>
              </a:lnSpc>
            </a:pPr>
            <a:r>
              <a:rPr lang="en-US" sz="1000">
                <a:ea typeface="Arial" charset="0"/>
                <a:cs typeface="Arial" charset="0"/>
              </a:rPr>
              <a:t>More regulatory compliance issues</a:t>
            </a:r>
          </a:p>
          <a:p>
            <a:pPr marL="1143000" lvl="2" indent="-228600" eaLnBrk="1" hangingPunct="1">
              <a:lnSpc>
                <a:spcPct val="90000"/>
              </a:lnSpc>
            </a:pPr>
            <a:r>
              <a:rPr lang="en-US" sz="1000">
                <a:ea typeface="Arial" charset="0"/>
                <a:cs typeface="Arial" charset="0"/>
              </a:rPr>
              <a:t>Breaking of contractual obligations</a:t>
            </a:r>
          </a:p>
          <a:p>
            <a:pPr marL="228600" indent="-228600" eaLnBrk="1" hangingPunct="1">
              <a:lnSpc>
                <a:spcPct val="90000"/>
              </a:lnSpc>
            </a:pPr>
            <a:endParaRPr lang="en-US" sz="1000">
              <a:ea typeface="Arial" charset="0"/>
              <a:cs typeface="Arial" charset="0"/>
            </a:endParaRPr>
          </a:p>
          <a:p>
            <a:pPr marL="228600" indent="-228600" eaLnBrk="1" hangingPunct="1">
              <a:lnSpc>
                <a:spcPct val="90000"/>
              </a:lnSpc>
            </a:pPr>
            <a:r>
              <a:rPr lang="en-US" sz="1000">
                <a:ea typeface="Arial" charset="0"/>
                <a:cs typeface="Arial" charset="0"/>
              </a:rPr>
              <a:t>The goal of a data governance program is to increase data value, decrease data risks/costs</a:t>
            </a:r>
          </a:p>
          <a:p>
            <a:pPr marL="228600" indent="-228600" eaLnBrk="1" hangingPunct="1">
              <a:lnSpc>
                <a:spcPct val="90000"/>
              </a:lnSpc>
            </a:pPr>
            <a:endParaRPr lang="en-US" sz="1000"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61567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44724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7475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  <a:ea typeface="MS PGothic" charset="0"/>
              <a:cs typeface="MS PGothic" charset="0"/>
            </a:endParaRPr>
          </a:p>
        </p:txBody>
      </p:sp>
      <p:sp>
        <p:nvSpPr>
          <p:cNvPr id="7475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defTabSz="455613" eaLnBrk="1" fontAlgn="base" hangingPunct="1">
              <a:spcBef>
                <a:spcPct val="0"/>
              </a:spcBef>
              <a:spcAft>
                <a:spcPct val="0"/>
              </a:spcAft>
            </a:pPr>
            <a:fld id="{AAC19C13-DA02-BA47-894E-C1D8943A6549}" type="slidenum">
              <a:rPr lang="en-US" sz="1200">
                <a:ea typeface="MS PGothic" charset="0"/>
                <a:cs typeface="MS PGothic" charset="0"/>
              </a:rPr>
              <a:pPr defTabSz="455613" eaLnBrk="1" fontAlgn="base" hangingPunct="1">
                <a:spcBef>
                  <a:spcPct val="0"/>
                </a:spcBef>
                <a:spcAft>
                  <a:spcPct val="0"/>
                </a:spcAft>
              </a:pPr>
              <a:t>22</a:t>
            </a:fld>
            <a:endParaRPr lang="en-US" sz="1200">
              <a:ea typeface="MS PGothic" charset="0"/>
              <a:cs typeface="MS P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89772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endParaRPr lang="en-US" sz="1100" b="0" i="0" u="none" strike="sng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279797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467"/>
          <a:stretch/>
        </p:blipFill>
        <p:spPr>
          <a:xfrm>
            <a:off x="0" y="1393373"/>
            <a:ext cx="9144000" cy="3750128"/>
          </a:xfrm>
          <a:prstGeom prst="rect">
            <a:avLst/>
          </a:prstGeom>
        </p:spPr>
      </p:pic>
      <p:sp>
        <p:nvSpPr>
          <p:cNvPr id="16" name="Shape 10"/>
          <p:cNvSpPr/>
          <p:nvPr userDrawn="1"/>
        </p:nvSpPr>
        <p:spPr>
          <a:xfrm rot="10800000" flipH="1">
            <a:off x="0" y="-2"/>
            <a:ext cx="9144000" cy="1393374"/>
          </a:xfrm>
          <a:prstGeom prst="rect">
            <a:avLst/>
          </a:prstGeom>
          <a:solidFill>
            <a:srgbClr val="6DCCDE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96" y="539823"/>
            <a:ext cx="1011335" cy="631748"/>
          </a:xfrm>
          <a:prstGeom prst="rect">
            <a:avLst/>
          </a:prstGeom>
        </p:spPr>
      </p:pic>
      <p:sp>
        <p:nvSpPr>
          <p:cNvPr id="13" name="Shape 10"/>
          <p:cNvSpPr/>
          <p:nvPr userDrawn="1"/>
        </p:nvSpPr>
        <p:spPr>
          <a:xfrm rot="10800000" flipH="1">
            <a:off x="0" y="4978036"/>
            <a:ext cx="9144000" cy="165463"/>
          </a:xfrm>
          <a:prstGeom prst="rect">
            <a:avLst/>
          </a:prstGeom>
          <a:solidFill>
            <a:srgbClr val="6DCCDE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328762" y="3215062"/>
            <a:ext cx="3987599" cy="691998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 sz="1700" baseline="0"/>
            </a:lvl1pPr>
          </a:lstStyle>
          <a:p>
            <a:pPr lvl="0"/>
            <a:r>
              <a:rPr lang="en-US" dirty="0"/>
              <a:t>Name</a:t>
            </a:r>
          </a:p>
          <a:p>
            <a:pPr lvl="0"/>
            <a:r>
              <a:rPr lang="en-US" dirty="0"/>
              <a:t>Title</a:t>
            </a:r>
          </a:p>
        </p:txBody>
      </p:sp>
      <p:sp>
        <p:nvSpPr>
          <p:cNvPr id="25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328613" y="4042786"/>
            <a:ext cx="3987800" cy="452265"/>
          </a:xfrm>
        </p:spPr>
        <p:txBody>
          <a:bodyPr/>
          <a:lstStyle/>
          <a:p>
            <a:pPr lvl="0"/>
            <a:r>
              <a:rPr lang="en-US" dirty="0"/>
              <a:t>Date</a:t>
            </a:r>
          </a:p>
        </p:txBody>
      </p:sp>
      <p:sp>
        <p:nvSpPr>
          <p:cNvPr id="27" name="Shape 15"/>
          <p:cNvSpPr txBox="1">
            <a:spLocks noGrp="1"/>
          </p:cNvSpPr>
          <p:nvPr>
            <p:ph type="title" hasCustomPrompt="1"/>
          </p:nvPr>
        </p:nvSpPr>
        <p:spPr>
          <a:xfrm>
            <a:off x="328345" y="1876358"/>
            <a:ext cx="6464342" cy="128328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3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2pPr>
            <a:lvl3pPr lvl="2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3pPr>
            <a:lvl4pPr lvl="3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4pPr>
            <a:lvl5pPr lvl="4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5pPr>
            <a:lvl6pPr lvl="5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6pPr>
            <a:lvl7pPr lvl="6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7pPr>
            <a:lvl8pPr lvl="7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8pPr>
            <a:lvl9pPr lvl="8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9pPr>
          </a:lstStyle>
          <a:p>
            <a:r>
              <a:rPr lang="en-US" dirty="0"/>
              <a:t>Title</a:t>
            </a:r>
          </a:p>
        </p:txBody>
      </p:sp>
      <p:sp>
        <p:nvSpPr>
          <p:cNvPr id="10" name="Shape 8">
            <a:extLst>
              <a:ext uri="{FF2B5EF4-FFF2-40B4-BE49-F238E27FC236}">
                <a16:creationId xmlns:a16="http://schemas.microsoft.com/office/drawing/2014/main" id="{30782772-9EE8-BC4D-B671-350F57E8184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56782" y="4956626"/>
            <a:ext cx="548699" cy="18017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lvl1pPr>
              <a:defRPr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pPr>
              <a:buClr>
                <a:srgbClr val="434343"/>
              </a:buClr>
              <a:buSzPct val="25000"/>
              <a:buFont typeface="Arial"/>
              <a:buNone/>
            </a:pPr>
            <a:fld id="{00000000-1234-1234-1234-123412341234}" type="slidenum">
              <a:rPr lang="en-US" sz="1000" smtClean="0"/>
              <a:pPr>
                <a:buClr>
                  <a:srgbClr val="434343"/>
                </a:buClr>
                <a:buSzPct val="25000"/>
                <a:buFont typeface="Arial"/>
                <a:buNone/>
              </a:pPr>
              <a:t>‹#›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39722703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24432"/>
            <a:ext cx="4040188" cy="479822"/>
          </a:xfrm>
        </p:spPr>
        <p:txBody>
          <a:bodyPr anchor="ctr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047750"/>
            <a:ext cx="4040188" cy="3645477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524432"/>
            <a:ext cx="4041775" cy="479822"/>
          </a:xfrm>
        </p:spPr>
        <p:txBody>
          <a:bodyPr anchor="ctr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047750"/>
            <a:ext cx="4041775" cy="3645477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4B2C634-AAC5-7B4F-B491-6A3863202594}" type="datetime1">
              <a:rPr lang="en-US"/>
              <a:pPr>
                <a:defRPr/>
              </a:pPr>
              <a:t>5/4/20</a:t>
            </a:fld>
            <a:endParaRPr lang="en-GB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061C9D0-15D8-F144-A6F7-9F39E48F9F62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4236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21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552450"/>
            <a:ext cx="4038600" cy="4042173"/>
          </a:xfrm>
        </p:spPr>
        <p:txBody>
          <a:bodyPr>
            <a:normAutofit/>
          </a:bodyPr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552450"/>
            <a:ext cx="4038600" cy="4042173"/>
          </a:xfrm>
        </p:spPr>
        <p:txBody>
          <a:bodyPr>
            <a:normAutofit/>
          </a:bodyPr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83A418E-1955-2B44-8A43-7BC20EC00E6C}" type="datetime1">
              <a:rPr lang="en-US"/>
              <a:pPr>
                <a:defRPr/>
              </a:pPr>
              <a:t>5/4/20</a:t>
            </a:fld>
            <a:endParaRPr lang="en-GB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C4CC6A6-75B2-2145-AB28-86CC57352DB5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49979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05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96" y="535880"/>
            <a:ext cx="1011335" cy="631748"/>
          </a:xfrm>
          <a:prstGeom prst="rect">
            <a:avLst/>
          </a:prstGeom>
        </p:spPr>
      </p:pic>
      <p:sp>
        <p:nvSpPr>
          <p:cNvPr id="16" name="Shape 10"/>
          <p:cNvSpPr/>
          <p:nvPr userDrawn="1"/>
        </p:nvSpPr>
        <p:spPr>
          <a:xfrm rot="10800000" flipH="1">
            <a:off x="0" y="4984398"/>
            <a:ext cx="9144000" cy="159102"/>
          </a:xfrm>
          <a:prstGeom prst="rect">
            <a:avLst/>
          </a:prstGeom>
          <a:solidFill>
            <a:srgbClr val="6DCCDE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Shape 15"/>
          <p:cNvSpPr txBox="1">
            <a:spLocks noGrp="1"/>
          </p:cNvSpPr>
          <p:nvPr>
            <p:ph type="title" hasCustomPrompt="1"/>
          </p:nvPr>
        </p:nvSpPr>
        <p:spPr>
          <a:xfrm>
            <a:off x="328344" y="1876358"/>
            <a:ext cx="8118191" cy="128328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3600" b="0" i="0" u="none" strike="noStrike" cap="small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2pPr>
            <a:lvl3pPr lvl="2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3pPr>
            <a:lvl4pPr lvl="3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4pPr>
            <a:lvl5pPr lvl="4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5pPr>
            <a:lvl6pPr lvl="5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6pPr>
            <a:lvl7pPr lvl="6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7pPr>
            <a:lvl8pPr lvl="7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8pPr>
            <a:lvl9pPr lvl="8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9pPr>
          </a:lstStyle>
          <a:p>
            <a:r>
              <a:rPr lang="en-US" dirty="0"/>
              <a:t>Title</a:t>
            </a:r>
            <a:endParaRPr dirty="0"/>
          </a:p>
        </p:txBody>
      </p:sp>
      <p:sp>
        <p:nvSpPr>
          <p:cNvPr id="8" name="Shape 8">
            <a:extLst>
              <a:ext uri="{FF2B5EF4-FFF2-40B4-BE49-F238E27FC236}">
                <a16:creationId xmlns:a16="http://schemas.microsoft.com/office/drawing/2014/main" id="{63848344-E58E-1C48-89A1-C7DC8AFDE55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56782" y="4956626"/>
            <a:ext cx="548699" cy="18017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lvl1pPr>
              <a:defRPr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pPr>
              <a:buClr>
                <a:srgbClr val="434343"/>
              </a:buClr>
              <a:buSzPct val="25000"/>
              <a:buFont typeface="Arial"/>
              <a:buNone/>
            </a:pPr>
            <a:fld id="{00000000-1234-1234-1234-123412341234}" type="slidenum">
              <a:rPr lang="en-US" sz="1000" smtClean="0"/>
              <a:pPr>
                <a:buClr>
                  <a:srgbClr val="434343"/>
                </a:buClr>
                <a:buSzPct val="25000"/>
                <a:buFont typeface="Arial"/>
                <a:buNone/>
              </a:pPr>
              <a:t>‹#›</a:t>
            </a:fld>
            <a:endParaRPr lang="en-US" sz="1000"/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A2D638F5-D224-B244-A9C3-0F656343493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172482" y="535880"/>
            <a:ext cx="13843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1616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9200" y="280673"/>
            <a:ext cx="8473099" cy="57269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9200" y="965874"/>
            <a:ext cx="8473100" cy="3603001"/>
          </a:xfrm>
        </p:spPr>
        <p:txBody>
          <a:bodyPr/>
          <a:lstStyle>
            <a:lvl1pPr marL="285750" indent="-285750">
              <a:spcAft>
                <a:spcPts val="600"/>
              </a:spcAft>
              <a:buClr>
                <a:schemeClr val="accent6">
                  <a:lumMod val="75000"/>
                </a:schemeClr>
              </a:buClr>
              <a:buFont typeface="Wingdings" pitchFamily="2" charset="2"/>
              <a:buChar char="§"/>
              <a:defRPr>
                <a:solidFill>
                  <a:schemeClr val="accent6">
                    <a:lumMod val="50000"/>
                  </a:schemeClr>
                </a:solidFill>
              </a:defRPr>
            </a:lvl1pPr>
            <a:lvl2pPr marL="742950" indent="-285750">
              <a:spcAft>
                <a:spcPts val="600"/>
              </a:spcAft>
              <a:buClr>
                <a:schemeClr val="accent6">
                  <a:lumMod val="75000"/>
                </a:schemeClr>
              </a:buClr>
              <a:buFont typeface="Wingdings" pitchFamily="2" charset="2"/>
              <a:buChar char="§"/>
              <a:defRPr>
                <a:solidFill>
                  <a:schemeClr val="accent6">
                    <a:lumMod val="50000"/>
                  </a:schemeClr>
                </a:solidFill>
              </a:defRPr>
            </a:lvl2pPr>
            <a:lvl3pPr marL="1200150" indent="-285750">
              <a:spcAft>
                <a:spcPts val="600"/>
              </a:spcAft>
              <a:buClr>
                <a:schemeClr val="accent6">
                  <a:lumMod val="75000"/>
                </a:schemeClr>
              </a:buClr>
              <a:buFont typeface="Wingdings" pitchFamily="2" charset="2"/>
              <a:buChar char="§"/>
              <a:defRPr>
                <a:solidFill>
                  <a:schemeClr val="accent6">
                    <a:lumMod val="50000"/>
                  </a:schemeClr>
                </a:solidFill>
              </a:defRPr>
            </a:lvl3pPr>
            <a:lvl4pPr marL="1657350" indent="-285750">
              <a:spcAft>
                <a:spcPts val="600"/>
              </a:spcAft>
              <a:buClr>
                <a:schemeClr val="accent6">
                  <a:lumMod val="75000"/>
                </a:schemeClr>
              </a:buClr>
              <a:buFont typeface="Wingdings" pitchFamily="2" charset="2"/>
              <a:buChar char="§"/>
              <a:defRPr>
                <a:solidFill>
                  <a:schemeClr val="accent6">
                    <a:lumMod val="50000"/>
                  </a:schemeClr>
                </a:solidFill>
              </a:defRPr>
            </a:lvl4pPr>
            <a:lvl5pPr marL="2114550" indent="-285750">
              <a:spcAft>
                <a:spcPts val="600"/>
              </a:spcAft>
              <a:buClr>
                <a:schemeClr val="accent6">
                  <a:lumMod val="75000"/>
                </a:schemeClr>
              </a:buClr>
              <a:buFont typeface="Wingdings" pitchFamily="2" charset="2"/>
              <a:buChar char="§"/>
              <a:defRPr>
                <a:solidFill>
                  <a:schemeClr val="accent6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0" y="391275"/>
            <a:ext cx="359200" cy="357214"/>
          </a:xfrm>
          <a:prstGeom prst="rect">
            <a:avLst/>
          </a:prstGeom>
          <a:solidFill>
            <a:srgbClr val="6DCC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hape 9">
            <a:extLst>
              <a:ext uri="{FF2B5EF4-FFF2-40B4-BE49-F238E27FC236}">
                <a16:creationId xmlns:a16="http://schemas.microsoft.com/office/drawing/2014/main" id="{54F62638-0F6C-9E44-ABE3-F347A745845A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2387016" y="4703626"/>
            <a:ext cx="4369961" cy="27463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7" name="Shape 8">
            <a:extLst>
              <a:ext uri="{FF2B5EF4-FFF2-40B4-BE49-F238E27FC236}">
                <a16:creationId xmlns:a16="http://schemas.microsoft.com/office/drawing/2014/main" id="{7E1EFA56-B995-2E4A-ADBD-A8A9FD43691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56782" y="4956626"/>
            <a:ext cx="548699" cy="18017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lvl1pPr>
              <a:defRPr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pPr>
              <a:buClr>
                <a:srgbClr val="434343"/>
              </a:buClr>
              <a:buSzPct val="25000"/>
              <a:buFont typeface="Arial"/>
              <a:buNone/>
            </a:pPr>
            <a:fld id="{00000000-1234-1234-1234-123412341234}" type="slidenum">
              <a:rPr lang="en-US" sz="1000" smtClean="0"/>
              <a:pPr>
                <a:buClr>
                  <a:srgbClr val="434343"/>
                </a:buClr>
                <a:buSzPct val="25000"/>
                <a:buFont typeface="Arial"/>
                <a:buNone/>
              </a:pPr>
              <a:t>‹#›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34508769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 hasCustomPrompt="1"/>
          </p:nvPr>
        </p:nvSpPr>
        <p:spPr>
          <a:xfrm>
            <a:off x="359200" y="289077"/>
            <a:ext cx="8473099" cy="56477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2pPr>
            <a:lvl3pPr lvl="2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3pPr>
            <a:lvl4pPr lvl="3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4pPr>
            <a:lvl5pPr lvl="4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5pPr>
            <a:lvl6pPr lvl="5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6pPr>
            <a:lvl7pPr lvl="6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7pPr>
            <a:lvl8pPr lvl="7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8pPr>
            <a:lvl9pPr lvl="8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9pPr>
          </a:lstStyle>
          <a:p>
            <a:r>
              <a:rPr lang="en-US" dirty="0"/>
              <a:t>Click to add title</a:t>
            </a:r>
            <a:endParaRPr dirty="0"/>
          </a:p>
        </p:txBody>
      </p:sp>
      <p:sp>
        <p:nvSpPr>
          <p:cNvPr id="6" name="Rectangle 5"/>
          <p:cNvSpPr/>
          <p:nvPr userDrawn="1"/>
        </p:nvSpPr>
        <p:spPr>
          <a:xfrm>
            <a:off x="0" y="391275"/>
            <a:ext cx="359200" cy="357214"/>
          </a:xfrm>
          <a:prstGeom prst="rect">
            <a:avLst/>
          </a:prstGeom>
          <a:solidFill>
            <a:srgbClr val="6DCC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hape 9">
            <a:extLst>
              <a:ext uri="{FF2B5EF4-FFF2-40B4-BE49-F238E27FC236}">
                <a16:creationId xmlns:a16="http://schemas.microsoft.com/office/drawing/2014/main" id="{45FB6608-D6CB-1E47-97E0-946893699D85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2387016" y="4703626"/>
            <a:ext cx="4369961" cy="27463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9" name="Shape 8">
            <a:extLst>
              <a:ext uri="{FF2B5EF4-FFF2-40B4-BE49-F238E27FC236}">
                <a16:creationId xmlns:a16="http://schemas.microsoft.com/office/drawing/2014/main" id="{30689E75-890B-DE48-8C2D-0BE1828F938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56782" y="4956626"/>
            <a:ext cx="548699" cy="18017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lvl1pPr>
              <a:defRPr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pPr>
              <a:buClr>
                <a:srgbClr val="434343"/>
              </a:buClr>
              <a:buSzPct val="25000"/>
              <a:buFont typeface="Arial"/>
              <a:buNone/>
            </a:pPr>
            <a:fld id="{00000000-1234-1234-1234-123412341234}" type="slidenum">
              <a:rPr lang="en-US" sz="1000" smtClean="0"/>
              <a:pPr>
                <a:buClr>
                  <a:srgbClr val="434343"/>
                </a:buClr>
                <a:buSzPct val="25000"/>
                <a:buFont typeface="Arial"/>
                <a:buNone/>
              </a:pPr>
              <a:t>‹#›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18107841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Custom Layout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 hasCustomPrompt="1"/>
          </p:nvPr>
        </p:nvSpPr>
        <p:spPr>
          <a:xfrm>
            <a:off x="359200" y="289077"/>
            <a:ext cx="8473100" cy="56477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2pPr>
            <a:lvl3pPr lvl="2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3pPr>
            <a:lvl4pPr lvl="3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4pPr>
            <a:lvl5pPr lvl="4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5pPr>
            <a:lvl6pPr lvl="5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6pPr>
            <a:lvl7pPr lvl="6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7pPr>
            <a:lvl8pPr lvl="7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8pPr>
            <a:lvl9pPr lvl="8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9pPr>
          </a:lstStyle>
          <a:p>
            <a:r>
              <a:rPr lang="en-US" dirty="0"/>
              <a:t>Click to add title</a:t>
            </a:r>
            <a:endParaRPr dirty="0"/>
          </a:p>
        </p:txBody>
      </p:sp>
      <p:sp>
        <p:nvSpPr>
          <p:cNvPr id="20" name="Shape 20"/>
          <p:cNvSpPr txBox="1">
            <a:spLocks noGrp="1"/>
          </p:cNvSpPr>
          <p:nvPr>
            <p:ph type="body" idx="1"/>
          </p:nvPr>
        </p:nvSpPr>
        <p:spPr>
          <a:xfrm>
            <a:off x="359200" y="1037771"/>
            <a:ext cx="8473096" cy="373742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800" b="0" i="0" u="none" strike="noStrike" cap="non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189" marR="0" lvl="1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378" marR="0" lvl="2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566" marR="0" lvl="3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754" marR="0" lvl="4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5943" marR="0" lvl="5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132" marR="0" lvl="6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320" marR="0" lvl="7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509" marR="0" lvl="8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6" name="Rectangle 5"/>
          <p:cNvSpPr/>
          <p:nvPr userDrawn="1"/>
        </p:nvSpPr>
        <p:spPr>
          <a:xfrm>
            <a:off x="0" y="391275"/>
            <a:ext cx="359200" cy="357214"/>
          </a:xfrm>
          <a:prstGeom prst="rect">
            <a:avLst/>
          </a:prstGeom>
          <a:solidFill>
            <a:srgbClr val="6DCC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" name="Shape 8">
            <a:extLst>
              <a:ext uri="{FF2B5EF4-FFF2-40B4-BE49-F238E27FC236}">
                <a16:creationId xmlns:a16="http://schemas.microsoft.com/office/drawing/2014/main" id="{83C6D269-4A47-0542-B90B-2670FFD97F3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56782" y="4956626"/>
            <a:ext cx="548699" cy="18017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lvl1pPr>
              <a:defRPr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pPr>
              <a:buClr>
                <a:srgbClr val="434343"/>
              </a:buClr>
              <a:buSzPct val="25000"/>
              <a:buFont typeface="Arial"/>
              <a:buNone/>
            </a:pPr>
            <a:fld id="{00000000-1234-1234-1234-123412341234}" type="slidenum">
              <a:rPr lang="en-US" sz="1000" smtClean="0"/>
              <a:pPr>
                <a:buClr>
                  <a:srgbClr val="434343"/>
                </a:buClr>
                <a:buSzPct val="25000"/>
                <a:buFont typeface="Arial"/>
                <a:buNone/>
              </a:pPr>
              <a:t>‹#›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26349576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Custom Layout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 hasCustomPrompt="1"/>
          </p:nvPr>
        </p:nvSpPr>
        <p:spPr>
          <a:xfrm>
            <a:off x="311701" y="290285"/>
            <a:ext cx="8520599" cy="50550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2pPr>
            <a:lvl3pPr lvl="2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3pPr>
            <a:lvl4pPr lvl="3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4pPr>
            <a:lvl5pPr lvl="4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5pPr>
            <a:lvl6pPr lvl="5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6pPr>
            <a:lvl7pPr lvl="6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7pPr>
            <a:lvl8pPr lvl="7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8pPr>
            <a:lvl9pPr lvl="8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9pPr>
          </a:lstStyle>
          <a:p>
            <a:r>
              <a:rPr lang="en-US" dirty="0"/>
              <a:t>Click to add title</a:t>
            </a:r>
            <a:endParaRPr dirty="0"/>
          </a:p>
        </p:txBody>
      </p:sp>
      <p:sp>
        <p:nvSpPr>
          <p:cNvPr id="20" name="Shape 20"/>
          <p:cNvSpPr txBox="1">
            <a:spLocks noGrp="1"/>
          </p:cNvSpPr>
          <p:nvPr>
            <p:ph type="body" idx="1"/>
          </p:nvPr>
        </p:nvSpPr>
        <p:spPr>
          <a:xfrm>
            <a:off x="311147" y="1204912"/>
            <a:ext cx="8521149" cy="318203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800" b="0" i="0" u="none" strike="noStrike" cap="non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189" marR="0" lvl="1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378" marR="0" lvl="2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566" marR="0" lvl="3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754" marR="0" lvl="4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5943" marR="0" lvl="5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132" marR="0" lvl="6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320" marR="0" lvl="7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509" marR="0" lvl="8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6" name="Rectangle 5"/>
          <p:cNvSpPr/>
          <p:nvPr userDrawn="1"/>
        </p:nvSpPr>
        <p:spPr>
          <a:xfrm>
            <a:off x="0" y="391275"/>
            <a:ext cx="359200" cy="357214"/>
          </a:xfrm>
          <a:prstGeom prst="rect">
            <a:avLst/>
          </a:prstGeom>
          <a:solidFill>
            <a:srgbClr val="6DCC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" name="Shape 8">
            <a:extLst>
              <a:ext uri="{FF2B5EF4-FFF2-40B4-BE49-F238E27FC236}">
                <a16:creationId xmlns:a16="http://schemas.microsoft.com/office/drawing/2014/main" id="{1B1A3FF0-47D0-6D46-9D37-CB895936375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56782" y="4956626"/>
            <a:ext cx="548699" cy="18017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lvl1pPr>
              <a:defRPr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pPr>
              <a:buClr>
                <a:srgbClr val="434343"/>
              </a:buClr>
              <a:buSzPct val="25000"/>
              <a:buFont typeface="Arial"/>
              <a:buNone/>
            </a:pPr>
            <a:fld id="{00000000-1234-1234-1234-123412341234}" type="slidenum">
              <a:rPr lang="en-US" sz="1000" smtClean="0"/>
              <a:pPr>
                <a:buClr>
                  <a:srgbClr val="434343"/>
                </a:buClr>
                <a:buSzPct val="25000"/>
                <a:buFont typeface="Arial"/>
                <a:buNone/>
              </a:pPr>
              <a:t>‹#›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10882764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68636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227922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Custom Layout">
    <p:bg>
      <p:bgPr>
        <a:solidFill>
          <a:srgbClr val="F6F6F6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 hasCustomPrompt="1"/>
          </p:nvPr>
        </p:nvSpPr>
        <p:spPr>
          <a:xfrm>
            <a:off x="311700" y="231021"/>
            <a:ext cx="8520599" cy="56477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3200" b="0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2pPr>
            <a:lvl3pPr lvl="2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3pPr>
            <a:lvl4pPr lvl="3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4pPr>
            <a:lvl5pPr lvl="4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5pPr>
            <a:lvl6pPr lvl="5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6pPr>
            <a:lvl7pPr lvl="6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7pPr>
            <a:lvl8pPr lvl="7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8pPr>
            <a:lvl9pPr lvl="8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9pPr>
          </a:lstStyle>
          <a:p>
            <a:r>
              <a:rPr lang="en-US" dirty="0"/>
              <a:t>Click to add title</a:t>
            </a:r>
            <a:endParaRPr dirty="0"/>
          </a:p>
        </p:txBody>
      </p:sp>
      <p:sp>
        <p:nvSpPr>
          <p:cNvPr id="18" name="Shape 18"/>
          <p:cNvSpPr txBox="1">
            <a:spLocks noGrp="1"/>
          </p:cNvSpPr>
          <p:nvPr>
            <p:ph type="sldNum" idx="12"/>
          </p:nvPr>
        </p:nvSpPr>
        <p:spPr>
          <a:xfrm>
            <a:off x="8556782" y="4648251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25000"/>
              <a:buFont typeface="Arial"/>
              <a:buNone/>
            </a:pPr>
            <a:fld id="{00000000-1234-1234-1234-123412341234}" type="slidenum">
              <a:rPr lang="en-US" sz="10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ct val="25000"/>
                <a:buFont typeface="Arial"/>
                <a:buNone/>
              </a:pPr>
              <a:t>‹#›</a:t>
            </a:fld>
            <a:endParaRPr lang="en-US" sz="1000" b="0" i="0" u="none" strike="noStrike" cap="none" dirty="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Shape 20"/>
          <p:cNvSpPr txBox="1">
            <a:spLocks noGrp="1"/>
          </p:cNvSpPr>
          <p:nvPr>
            <p:ph type="body" idx="1"/>
          </p:nvPr>
        </p:nvSpPr>
        <p:spPr>
          <a:xfrm>
            <a:off x="311146" y="1204912"/>
            <a:ext cx="8521149" cy="318203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2" name="TextBox 1"/>
          <p:cNvSpPr txBox="1"/>
          <p:nvPr userDrawn="1"/>
        </p:nvSpPr>
        <p:spPr>
          <a:xfrm>
            <a:off x="188068" y="4944576"/>
            <a:ext cx="83388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2"/>
                </a:solidFill>
              </a:rPr>
              <a:t>@</a:t>
            </a:r>
            <a:r>
              <a:rPr lang="en-US" sz="1000" dirty="0" err="1">
                <a:solidFill>
                  <a:schemeClr val="bg2"/>
                </a:solidFill>
              </a:rPr>
              <a:t>ODPiOrg</a:t>
            </a:r>
            <a:endParaRPr lang="en-US" sz="1000" dirty="0">
              <a:solidFill>
                <a:schemeClr val="bg2"/>
              </a:solidFill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0" y="391275"/>
            <a:ext cx="359200" cy="357214"/>
          </a:xfrm>
          <a:prstGeom prst="rect">
            <a:avLst/>
          </a:prstGeom>
          <a:solidFill>
            <a:srgbClr val="6DCC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7764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1" y="1152475"/>
            <a:ext cx="8520599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9" name="Shape 9"/>
          <p:cNvSpPr txBox="1">
            <a:spLocks noGrp="1"/>
          </p:cNvSpPr>
          <p:nvPr>
            <p:ph type="ftr" idx="11"/>
          </p:nvPr>
        </p:nvSpPr>
        <p:spPr>
          <a:xfrm>
            <a:off x="2387016" y="4703626"/>
            <a:ext cx="4369961" cy="27463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10" name="Shape 10"/>
          <p:cNvSpPr/>
          <p:nvPr/>
        </p:nvSpPr>
        <p:spPr>
          <a:xfrm rot="10800000" flipH="1" flipV="1">
            <a:off x="0" y="4956626"/>
            <a:ext cx="9144000" cy="180169"/>
          </a:xfrm>
          <a:prstGeom prst="rect">
            <a:avLst/>
          </a:prstGeom>
          <a:solidFill>
            <a:srgbClr val="6DCCDE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ctr"/>
            <a:r>
              <a:rPr lang="en-US" sz="1050" dirty="0"/>
              <a:t>https://egeria.odpi.org</a:t>
            </a: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25859" y="215849"/>
            <a:ext cx="8520599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556782" y="4956626"/>
            <a:ext cx="548699" cy="18017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lvl1pPr>
              <a:defRPr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pPr>
              <a:buClr>
                <a:srgbClr val="434343"/>
              </a:buClr>
              <a:buSzPct val="25000"/>
              <a:buFont typeface="Arial"/>
              <a:buNone/>
            </a:pPr>
            <a:fld id="{00000000-1234-1234-1234-123412341234}" type="slidenum">
              <a:rPr lang="en-US" sz="1000" smtClean="0"/>
              <a:pPr>
                <a:buClr>
                  <a:srgbClr val="434343"/>
                </a:buClr>
                <a:buSzPct val="25000"/>
                <a:buFont typeface="Arial"/>
                <a:buNone/>
              </a:pPr>
              <a:t>‹#›</a:t>
            </a:fld>
            <a:endParaRPr lang="en-US" sz="1000"/>
          </a:p>
        </p:txBody>
      </p:sp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C498626F-A626-C24E-9182-453F0591FABC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83694" y="4620845"/>
            <a:ext cx="739876" cy="325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83894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6" r:id="rId3"/>
    <p:sldLayoutId id="2147483677" r:id="rId4"/>
    <p:sldLayoutId id="2147483678" r:id="rId5"/>
    <p:sldLayoutId id="2147483679" r:id="rId6"/>
    <p:sldLayoutId id="2147483682" r:id="rId7"/>
    <p:sldLayoutId id="2147483683" r:id="rId8"/>
    <p:sldLayoutId id="2147483684" r:id="rId9"/>
    <p:sldLayoutId id="2147483685" r:id="rId10"/>
    <p:sldLayoutId id="2147483686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L="285750" marR="0" lvl="0" indent="-285750" algn="l" rtl="0">
        <a:lnSpc>
          <a:spcPct val="100000"/>
        </a:lnSpc>
        <a:spcBef>
          <a:spcPts val="0"/>
        </a:spcBef>
        <a:spcAft>
          <a:spcPts val="0"/>
        </a:spcAft>
        <a:buClr>
          <a:schemeClr val="accent6">
            <a:lumMod val="50000"/>
          </a:schemeClr>
        </a:buClr>
        <a:buFont typeface="Wingdings" pitchFamily="2" charset="2"/>
        <a:buChar char="§"/>
        <a:defRPr sz="1400" b="0" i="0" u="none" strike="noStrike" cap="none">
          <a:solidFill>
            <a:schemeClr val="accent6">
              <a:lumMod val="50000"/>
            </a:schemeClr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customXml" Target="../ink/ink6.xml"/><Relationship Id="rId18" Type="http://schemas.openxmlformats.org/officeDocument/2006/relationships/customXml" Target="../ink/ink10.xml"/><Relationship Id="rId26" Type="http://schemas.openxmlformats.org/officeDocument/2006/relationships/customXml" Target="../ink/ink18.xml"/><Relationship Id="rId21" Type="http://schemas.openxmlformats.org/officeDocument/2006/relationships/customXml" Target="../ink/ink13.xml"/><Relationship Id="rId34" Type="http://schemas.openxmlformats.org/officeDocument/2006/relationships/customXml" Target="../ink/ink26.xml"/><Relationship Id="rId7" Type="http://schemas.openxmlformats.org/officeDocument/2006/relationships/customXml" Target="../ink/ink3.xml"/><Relationship Id="rId12" Type="http://schemas.openxmlformats.org/officeDocument/2006/relationships/image" Target="../media/image160.png"/><Relationship Id="rId17" Type="http://schemas.openxmlformats.org/officeDocument/2006/relationships/customXml" Target="../ink/ink9.xml"/><Relationship Id="rId25" Type="http://schemas.openxmlformats.org/officeDocument/2006/relationships/customXml" Target="../ink/ink17.xml"/><Relationship Id="rId33" Type="http://schemas.openxmlformats.org/officeDocument/2006/relationships/customXml" Target="../ink/ink25.xml"/><Relationship Id="rId2" Type="http://schemas.openxmlformats.org/officeDocument/2006/relationships/image" Target="../media/image11.jpg"/><Relationship Id="rId16" Type="http://schemas.openxmlformats.org/officeDocument/2006/relationships/customXml" Target="../ink/ink8.xml"/><Relationship Id="rId20" Type="http://schemas.openxmlformats.org/officeDocument/2006/relationships/customXml" Target="../ink/ink12.xml"/><Relationship Id="rId29" Type="http://schemas.openxmlformats.org/officeDocument/2006/relationships/customXml" Target="../ink/ink2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0.png"/><Relationship Id="rId11" Type="http://schemas.openxmlformats.org/officeDocument/2006/relationships/customXml" Target="../ink/ink5.xml"/><Relationship Id="rId24" Type="http://schemas.openxmlformats.org/officeDocument/2006/relationships/customXml" Target="../ink/ink16.xml"/><Relationship Id="rId32" Type="http://schemas.openxmlformats.org/officeDocument/2006/relationships/customXml" Target="../ink/ink24.xml"/><Relationship Id="rId37" Type="http://schemas.openxmlformats.org/officeDocument/2006/relationships/customXml" Target="../ink/ink29.xml"/><Relationship Id="rId5" Type="http://schemas.openxmlformats.org/officeDocument/2006/relationships/customXml" Target="../ink/ink2.xml"/><Relationship Id="rId15" Type="http://schemas.openxmlformats.org/officeDocument/2006/relationships/customXml" Target="../ink/ink7.xml"/><Relationship Id="rId23" Type="http://schemas.openxmlformats.org/officeDocument/2006/relationships/customXml" Target="../ink/ink15.xml"/><Relationship Id="rId28" Type="http://schemas.openxmlformats.org/officeDocument/2006/relationships/customXml" Target="../ink/ink20.xml"/><Relationship Id="rId36" Type="http://schemas.openxmlformats.org/officeDocument/2006/relationships/customXml" Target="../ink/ink28.xml"/><Relationship Id="rId10" Type="http://schemas.openxmlformats.org/officeDocument/2006/relationships/image" Target="../media/image150.png"/><Relationship Id="rId19" Type="http://schemas.openxmlformats.org/officeDocument/2006/relationships/customXml" Target="../ink/ink11.xml"/><Relationship Id="rId31" Type="http://schemas.openxmlformats.org/officeDocument/2006/relationships/customXml" Target="../ink/ink23.xml"/><Relationship Id="rId4" Type="http://schemas.openxmlformats.org/officeDocument/2006/relationships/image" Target="../media/image120.png"/><Relationship Id="rId9" Type="http://schemas.openxmlformats.org/officeDocument/2006/relationships/customXml" Target="../ink/ink4.xml"/><Relationship Id="rId14" Type="http://schemas.openxmlformats.org/officeDocument/2006/relationships/image" Target="../media/image170.png"/><Relationship Id="rId22" Type="http://schemas.openxmlformats.org/officeDocument/2006/relationships/customXml" Target="../ink/ink14.xml"/><Relationship Id="rId27" Type="http://schemas.openxmlformats.org/officeDocument/2006/relationships/customXml" Target="../ink/ink19.xml"/><Relationship Id="rId30" Type="http://schemas.openxmlformats.org/officeDocument/2006/relationships/customXml" Target="../ink/ink22.xml"/><Relationship Id="rId35" Type="http://schemas.openxmlformats.org/officeDocument/2006/relationships/customXml" Target="../ink/ink27.xml"/><Relationship Id="rId8" Type="http://schemas.openxmlformats.org/officeDocument/2006/relationships/image" Target="../media/image140.png"/><Relationship Id="rId3" Type="http://schemas.openxmlformats.org/officeDocument/2006/relationships/customXml" Target="../ink/ink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emf"/><Relationship Id="rId3" Type="http://schemas.openxmlformats.org/officeDocument/2006/relationships/image" Target="../media/image14.emf"/><Relationship Id="rId7" Type="http://schemas.openxmlformats.org/officeDocument/2006/relationships/image" Target="../media/image18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emf"/><Relationship Id="rId5" Type="http://schemas.openxmlformats.org/officeDocument/2006/relationships/image" Target="../media/image16.emf"/><Relationship Id="rId10" Type="http://schemas.openxmlformats.org/officeDocument/2006/relationships/hyperlink" Target="https://odpi.github.io/data-governance/coco-pharmaceuticals/personas/" TargetMode="External"/><Relationship Id="rId4" Type="http://schemas.openxmlformats.org/officeDocument/2006/relationships/image" Target="../media/image15.emf"/><Relationship Id="rId9" Type="http://schemas.openxmlformats.org/officeDocument/2006/relationships/image" Target="../media/image20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dpi/egeria" TargetMode="External"/><Relationship Id="rId2" Type="http://schemas.openxmlformats.org/officeDocument/2006/relationships/hyperlink" Target="https://github.com/odpi/data-governance" TargetMode="Externa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roaringelephant.org/2018/09/25/episode-107-open-metadata-and-governance-masterclass-with-mandy-chessell-part-1/" TargetMode="External"/><Relationship Id="rId4" Type="http://schemas.openxmlformats.org/officeDocument/2006/relationships/hyperlink" Target="https://odpi.github.io/data-governance/roles/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C3A30-E3E7-4A44-AB78-75FEA77AF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b="1" dirty="0"/>
              <a:t>Building a Data </a:t>
            </a:r>
            <a:r>
              <a:rPr lang="en-GB" b="1" dirty="0" err="1"/>
              <a:t>Catalog</a:t>
            </a:r>
            <a:r>
              <a:rPr lang="en-GB" b="1" dirty="0"/>
              <a:t> for AI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0861036-A1A8-EB42-B740-1DBEC50D9DF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Clr>
                <a:srgbClr val="434343"/>
              </a:buClr>
              <a:buSzPct val="25000"/>
              <a:buFont typeface="Arial"/>
              <a:buNone/>
            </a:pPr>
            <a:fld id="{00000000-1234-1234-1234-123412341234}" type="slidenum">
              <a:rPr lang="en-US" sz="1000" smtClean="0"/>
              <a:pPr>
                <a:buClr>
                  <a:srgbClr val="434343"/>
                </a:buClr>
                <a:buSzPct val="25000"/>
                <a:buFont typeface="Arial"/>
                <a:buNone/>
              </a:pPr>
              <a:t>1</a:t>
            </a:fld>
            <a:endParaRPr lang="en-US" sz="10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4C2169-99CC-5944-B2D7-78D5DB7D13E0}"/>
              </a:ext>
            </a:extLst>
          </p:cNvPr>
          <p:cNvSpPr txBox="1"/>
          <p:nvPr/>
        </p:nvSpPr>
        <p:spPr>
          <a:xfrm>
            <a:off x="445169" y="3484346"/>
            <a:ext cx="31835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Mandy Chessell, IBM</a:t>
            </a:r>
          </a:p>
        </p:txBody>
      </p:sp>
    </p:spTree>
    <p:extLst>
      <p:ext uri="{BB962C8B-B14F-4D97-AF65-F5344CB8AC3E}">
        <p14:creationId xmlns:p14="http://schemas.microsoft.com/office/powerpoint/2010/main" val="6017481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60CABB7-1101-6949-BCDC-B9E6079BEA6D}"/>
              </a:ext>
            </a:extLst>
          </p:cNvPr>
          <p:cNvSpPr/>
          <p:nvPr/>
        </p:nvSpPr>
        <p:spPr>
          <a:xfrm>
            <a:off x="1424225" y="1509863"/>
            <a:ext cx="6343048" cy="2098308"/>
          </a:xfrm>
          <a:prstGeom prst="rect">
            <a:avLst/>
          </a:prstGeom>
          <a:solidFill>
            <a:srgbClr val="6DCC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600" b="1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F07341-ED1C-F14E-A2FD-D3FF7FE4E1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fact?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2271E3C-1340-FD4C-8DD1-5CDC280CE84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Clr>
                <a:srgbClr val="434343"/>
              </a:buClr>
              <a:buSzPct val="25000"/>
              <a:buFont typeface="Arial"/>
              <a:buNone/>
            </a:pPr>
            <a:fld id="{00000000-1234-1234-1234-123412341234}" type="slidenum">
              <a:rPr lang="en-US" sz="1000" smtClean="0"/>
              <a:pPr>
                <a:buClr>
                  <a:srgbClr val="434343"/>
                </a:buClr>
                <a:buSzPct val="25000"/>
                <a:buFont typeface="Arial"/>
                <a:buNone/>
              </a:pPr>
              <a:t>10</a:t>
            </a:fld>
            <a:endParaRPr lang="en-US" sz="10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34A91C9-ADFB-1B42-A7E4-D17D7F6652DA}"/>
              </a:ext>
            </a:extLst>
          </p:cNvPr>
          <p:cNvSpPr txBox="1"/>
          <p:nvPr/>
        </p:nvSpPr>
        <p:spPr>
          <a:xfrm>
            <a:off x="2044739" y="2174297"/>
            <a:ext cx="5048765" cy="76944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Where do you live?</a:t>
            </a:r>
          </a:p>
        </p:txBody>
      </p:sp>
    </p:spTree>
    <p:extLst>
      <p:ext uri="{BB962C8B-B14F-4D97-AF65-F5344CB8AC3E}">
        <p14:creationId xmlns:p14="http://schemas.microsoft.com/office/powerpoint/2010/main" val="26628392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C916C8C-AED0-134F-81BE-8EC7B06988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needs to work harder …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4F33C83-44D0-C14F-9CF6-E1BC887947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9200" y="965874"/>
            <a:ext cx="5942334" cy="3603001"/>
          </a:xfrm>
        </p:spPr>
        <p:txBody>
          <a:bodyPr/>
          <a:lstStyle/>
          <a:p>
            <a:r>
              <a:rPr lang="en-US" dirty="0"/>
              <a:t>Regulations and a need to operate a coherent, connected business made it necessary to extract data from original application, combine it and use it in new contexts.</a:t>
            </a:r>
          </a:p>
          <a:p>
            <a:endParaRPr lang="en-US" dirty="0"/>
          </a:p>
          <a:p>
            <a:r>
              <a:rPr lang="en-US" dirty="0"/>
              <a:t>Data is now like a tortoise without its protected shell.</a:t>
            </a:r>
          </a:p>
          <a:p>
            <a:r>
              <a:rPr lang="en-US" dirty="0"/>
              <a:t>The infrastructure and people that support this data need to recreate the protected shell for their data.</a:t>
            </a:r>
          </a:p>
          <a:p>
            <a:pPr lvl="1"/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768A2DE-BF72-934B-B7CF-7145C9217B7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Clr>
                <a:srgbClr val="434343"/>
              </a:buClr>
              <a:buSzPct val="25000"/>
              <a:buFont typeface="Arial"/>
              <a:buNone/>
            </a:pPr>
            <a:fld id="{00000000-1234-1234-1234-123412341234}" type="slidenum">
              <a:rPr lang="en-US" sz="1000" smtClean="0"/>
              <a:pPr>
                <a:buClr>
                  <a:srgbClr val="434343"/>
                </a:buClr>
                <a:buSzPct val="25000"/>
                <a:buFont typeface="Arial"/>
                <a:buNone/>
              </a:pPr>
              <a:t>11</a:t>
            </a:fld>
            <a:endParaRPr lang="en-US" sz="1000"/>
          </a:p>
        </p:txBody>
      </p:sp>
      <p:pic>
        <p:nvPicPr>
          <p:cNvPr id="4" name="Picture 3" descr="A picture containing plate, clock, table&#10;&#10;Description automatically generated">
            <a:extLst>
              <a:ext uri="{FF2B5EF4-FFF2-40B4-BE49-F238E27FC236}">
                <a16:creationId xmlns:a16="http://schemas.microsoft.com/office/drawing/2014/main" id="{E93CB225-E64C-104F-9A8D-C12620D1E9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1534" y="2333230"/>
            <a:ext cx="2529597" cy="2529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8607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ea typeface="Arial" charset="0"/>
                <a:cs typeface="Arial" charset="0"/>
              </a:rPr>
              <a:t>What is at stake?</a:t>
            </a:r>
          </a:p>
        </p:txBody>
      </p:sp>
      <p:sp>
        <p:nvSpPr>
          <p:cNvPr id="117763" name="Rectangle 6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239483" y="957943"/>
            <a:ext cx="4253859" cy="3907366"/>
          </a:xfrm>
        </p:spPr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sz="1600" dirty="0">
                <a:solidFill>
                  <a:srgbClr val="000000"/>
                </a:solidFill>
                <a:ea typeface="Arial" charset="0"/>
                <a:cs typeface="Arial" charset="0"/>
              </a:rPr>
              <a:t>Value when you use it effectively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1200" dirty="0">
                <a:solidFill>
                  <a:srgbClr val="000000"/>
                </a:solidFill>
                <a:ea typeface="Arial" charset="0"/>
                <a:cs typeface="Arial" charset="0"/>
              </a:rPr>
              <a:t>New business opportunities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1200" dirty="0">
                <a:solidFill>
                  <a:srgbClr val="000000"/>
                </a:solidFill>
                <a:ea typeface="Arial" charset="0"/>
                <a:cs typeface="Arial" charset="0"/>
              </a:rPr>
              <a:t>Cross-sell/up-sell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1200" dirty="0">
                <a:solidFill>
                  <a:srgbClr val="000000"/>
                </a:solidFill>
                <a:ea typeface="Arial" charset="0"/>
                <a:cs typeface="Arial" charset="0"/>
              </a:rPr>
              <a:t>Operational efficiencies and agility</a:t>
            </a:r>
            <a:br>
              <a:rPr lang="en-US" sz="1200" dirty="0">
                <a:solidFill>
                  <a:srgbClr val="000000"/>
                </a:solidFill>
                <a:ea typeface="Arial" charset="0"/>
                <a:cs typeface="Arial" charset="0"/>
              </a:rPr>
            </a:br>
            <a:r>
              <a:rPr lang="en-US" sz="1200" dirty="0">
                <a:solidFill>
                  <a:srgbClr val="000000"/>
                </a:solidFill>
                <a:ea typeface="Arial" charset="0"/>
                <a:cs typeface="Arial" charset="0"/>
              </a:rPr>
              <a:t>(including compliance)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1200" dirty="0">
                <a:solidFill>
                  <a:srgbClr val="000000"/>
                </a:solidFill>
                <a:ea typeface="Arial" charset="0"/>
                <a:cs typeface="Arial" charset="0"/>
              </a:rPr>
              <a:t>Used across multiple business processes</a:t>
            </a:r>
          </a:p>
          <a:p>
            <a:pPr eaLnBrk="1" hangingPunct="1">
              <a:lnSpc>
                <a:spcPct val="90000"/>
              </a:lnSpc>
            </a:pPr>
            <a:endParaRPr lang="en-US" sz="1600" dirty="0">
              <a:solidFill>
                <a:srgbClr val="000000"/>
              </a:solidFill>
              <a:ea typeface="Arial" charset="0"/>
              <a:cs typeface="Arial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1600" dirty="0">
                <a:solidFill>
                  <a:srgbClr val="000000"/>
                </a:solidFill>
                <a:ea typeface="Arial" charset="0"/>
                <a:cs typeface="Arial" charset="0"/>
              </a:rPr>
              <a:t>Cost/Risk if you abuse data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1200" dirty="0">
                <a:solidFill>
                  <a:srgbClr val="000000"/>
                </a:solidFill>
                <a:ea typeface="Arial" charset="0"/>
                <a:cs typeface="Arial" charset="0"/>
              </a:rPr>
              <a:t>Data breaches, not following privacy policies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1200" dirty="0">
                <a:solidFill>
                  <a:srgbClr val="000000"/>
                </a:solidFill>
                <a:ea typeface="Arial" charset="0"/>
                <a:cs typeface="Arial" charset="0"/>
              </a:rPr>
              <a:t>Regulatory compliance issue, loss of reputation, etc.</a:t>
            </a:r>
          </a:p>
        </p:txBody>
      </p:sp>
      <p:sp>
        <p:nvSpPr>
          <p:cNvPr id="117764" name="Rectangle 7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4961166" y="941651"/>
            <a:ext cx="3943351" cy="3945429"/>
          </a:xfrm>
        </p:spPr>
        <p:txBody>
          <a:bodyPr>
            <a:normAutofit fontScale="85000" lnSpcReduction="10000"/>
          </a:bodyPr>
          <a:lstStyle/>
          <a:p>
            <a:pPr eaLnBrk="1" hangingPunct="1"/>
            <a:r>
              <a:rPr lang="en-US" sz="1800" dirty="0">
                <a:solidFill>
                  <a:srgbClr val="000000"/>
                </a:solidFill>
                <a:ea typeface="Arial" charset="0"/>
                <a:cs typeface="Arial" charset="0"/>
              </a:rPr>
              <a:t>Cost/Risk if you lose it (availability/backup)</a:t>
            </a:r>
          </a:p>
          <a:p>
            <a:pPr lvl="1" eaLnBrk="1" hangingPunct="1"/>
            <a:r>
              <a:rPr lang="en-US" sz="1500" dirty="0">
                <a:solidFill>
                  <a:srgbClr val="000000"/>
                </a:solidFill>
                <a:ea typeface="Arial" charset="0"/>
                <a:cs typeface="Arial" charset="0"/>
              </a:rPr>
              <a:t>Business outage</a:t>
            </a:r>
          </a:p>
          <a:p>
            <a:pPr lvl="1" eaLnBrk="1" hangingPunct="1"/>
            <a:r>
              <a:rPr lang="en-US" sz="1500" dirty="0">
                <a:solidFill>
                  <a:srgbClr val="000000"/>
                </a:solidFill>
                <a:ea typeface="Arial" charset="0"/>
                <a:cs typeface="Arial" charset="0"/>
              </a:rPr>
              <a:t>Compliance issues</a:t>
            </a:r>
          </a:p>
          <a:p>
            <a:pPr eaLnBrk="1" hangingPunct="1"/>
            <a:endParaRPr lang="en-US" sz="1800" dirty="0">
              <a:solidFill>
                <a:srgbClr val="000000"/>
              </a:solidFill>
              <a:ea typeface="Arial" charset="0"/>
              <a:cs typeface="Arial" charset="0"/>
            </a:endParaRPr>
          </a:p>
          <a:p>
            <a:pPr eaLnBrk="1" hangingPunct="1"/>
            <a:r>
              <a:rPr lang="en-US" sz="1800" dirty="0">
                <a:solidFill>
                  <a:srgbClr val="000000"/>
                </a:solidFill>
                <a:ea typeface="Arial" charset="0"/>
                <a:cs typeface="Arial" charset="0"/>
              </a:rPr>
              <a:t>Cost/Risk if you confuse it (data quality)</a:t>
            </a:r>
          </a:p>
          <a:p>
            <a:pPr lvl="1" eaLnBrk="1" hangingPunct="1"/>
            <a:r>
              <a:rPr lang="en-US" sz="1500" dirty="0">
                <a:solidFill>
                  <a:srgbClr val="000000"/>
                </a:solidFill>
                <a:ea typeface="Arial" charset="0"/>
                <a:cs typeface="Arial" charset="0"/>
              </a:rPr>
              <a:t>Bad business decisions</a:t>
            </a:r>
          </a:p>
          <a:p>
            <a:pPr lvl="1" eaLnBrk="1" hangingPunct="1"/>
            <a:r>
              <a:rPr lang="en-US" sz="1500" dirty="0">
                <a:solidFill>
                  <a:srgbClr val="000000"/>
                </a:solidFill>
                <a:ea typeface="Arial" charset="0"/>
                <a:cs typeface="Arial" charset="0"/>
              </a:rPr>
              <a:t>Customer satisfaction problems</a:t>
            </a:r>
          </a:p>
          <a:p>
            <a:pPr lvl="1" eaLnBrk="1" hangingPunct="1"/>
            <a:r>
              <a:rPr lang="en-US" sz="1500" dirty="0">
                <a:solidFill>
                  <a:srgbClr val="000000"/>
                </a:solidFill>
                <a:ea typeface="Arial" charset="0"/>
                <a:cs typeface="Arial" charset="0"/>
              </a:rPr>
              <a:t>More regulatory compliance issues</a:t>
            </a:r>
          </a:p>
          <a:p>
            <a:pPr lvl="1" eaLnBrk="1" hangingPunct="1"/>
            <a:r>
              <a:rPr lang="en-US" sz="1500" dirty="0">
                <a:solidFill>
                  <a:srgbClr val="000000"/>
                </a:solidFill>
                <a:ea typeface="Arial" charset="0"/>
                <a:cs typeface="Arial" charset="0"/>
              </a:rPr>
              <a:t>Breaking of contractual obligations</a:t>
            </a:r>
            <a:endParaRPr lang="en-GB" sz="1500" dirty="0">
              <a:solidFill>
                <a:srgbClr val="000000"/>
              </a:solidFill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6938736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E9F894-E56B-7B47-B000-8DCFE302C3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a metadata repository to describe data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A1EED74-0E9F-294B-985B-2ECEA141F5F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Clr>
                <a:srgbClr val="434343"/>
              </a:buClr>
              <a:buSzPct val="25000"/>
              <a:buFont typeface="Arial"/>
              <a:buNone/>
            </a:pPr>
            <a:fld id="{00000000-1234-1234-1234-123412341234}" type="slidenum">
              <a:rPr lang="en-US" sz="1000" smtClean="0"/>
              <a:pPr>
                <a:buClr>
                  <a:srgbClr val="434343"/>
                </a:buClr>
                <a:buSzPct val="25000"/>
                <a:buFont typeface="Arial"/>
                <a:buNone/>
              </a:pPr>
              <a:t>13</a:t>
            </a:fld>
            <a:endParaRPr lang="en-US" sz="1000"/>
          </a:p>
        </p:txBody>
      </p:sp>
      <p:cxnSp>
        <p:nvCxnSpPr>
          <p:cNvPr id="7" name="Straight Arrow Connector 196">
            <a:extLst>
              <a:ext uri="{FF2B5EF4-FFF2-40B4-BE49-F238E27FC236}">
                <a16:creationId xmlns:a16="http://schemas.microsoft.com/office/drawing/2014/main" id="{F63B1C14-AC55-AD40-90A3-93268E704BA9}"/>
              </a:ext>
            </a:extLst>
          </p:cNvPr>
          <p:cNvCxnSpPr>
            <a:stCxn id="118" idx="2"/>
            <a:endCxn id="129" idx="1"/>
          </p:cNvCxnSpPr>
          <p:nvPr/>
        </p:nvCxnSpPr>
        <p:spPr bwMode="auto">
          <a:xfrm rot="16200000" flipH="1">
            <a:off x="5015251" y="2050198"/>
            <a:ext cx="1481138" cy="1455738"/>
          </a:xfrm>
          <a:prstGeom prst="bentConnector3">
            <a:avLst>
              <a:gd name="adj1" fmla="val 79398"/>
            </a:avLst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" name="Can 7">
            <a:extLst>
              <a:ext uri="{FF2B5EF4-FFF2-40B4-BE49-F238E27FC236}">
                <a16:creationId xmlns:a16="http://schemas.microsoft.com/office/drawing/2014/main" id="{B7C91CD3-150E-9046-B44C-5F49CEF0E0DA}"/>
              </a:ext>
            </a:extLst>
          </p:cNvPr>
          <p:cNvSpPr/>
          <p:nvPr/>
        </p:nvSpPr>
        <p:spPr>
          <a:xfrm>
            <a:off x="4827923" y="3496440"/>
            <a:ext cx="555625" cy="357187"/>
          </a:xfrm>
          <a:prstGeom prst="can">
            <a:avLst/>
          </a:prstGeom>
          <a:solidFill>
            <a:srgbClr val="FFFFFF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9" name="Can 8">
            <a:extLst>
              <a:ext uri="{FF2B5EF4-FFF2-40B4-BE49-F238E27FC236}">
                <a16:creationId xmlns:a16="http://schemas.microsoft.com/office/drawing/2014/main" id="{D4577C59-69FF-7342-829B-896EBC3E241A}"/>
              </a:ext>
            </a:extLst>
          </p:cNvPr>
          <p:cNvSpPr/>
          <p:nvPr/>
        </p:nvSpPr>
        <p:spPr>
          <a:xfrm>
            <a:off x="5378764" y="3488502"/>
            <a:ext cx="401637" cy="422275"/>
          </a:xfrm>
          <a:prstGeom prst="can">
            <a:avLst/>
          </a:prstGeom>
          <a:solidFill>
            <a:srgbClr val="FFFFFF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10" name="Can 9">
            <a:extLst>
              <a:ext uri="{FF2B5EF4-FFF2-40B4-BE49-F238E27FC236}">
                <a16:creationId xmlns:a16="http://schemas.microsoft.com/office/drawing/2014/main" id="{4121F635-D8FB-8B4A-A93D-15645B21DB03}"/>
              </a:ext>
            </a:extLst>
          </p:cNvPr>
          <p:cNvSpPr/>
          <p:nvPr/>
        </p:nvSpPr>
        <p:spPr>
          <a:xfrm>
            <a:off x="5826439" y="3701227"/>
            <a:ext cx="315912" cy="307975"/>
          </a:xfrm>
          <a:prstGeom prst="can">
            <a:avLst/>
          </a:prstGeom>
          <a:solidFill>
            <a:srgbClr val="FFFFFF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cxnSp>
        <p:nvCxnSpPr>
          <p:cNvPr id="11" name="Straight Arrow Connector 199">
            <a:extLst>
              <a:ext uri="{FF2B5EF4-FFF2-40B4-BE49-F238E27FC236}">
                <a16:creationId xmlns:a16="http://schemas.microsoft.com/office/drawing/2014/main" id="{6C23161E-63F6-6E43-B573-E328EC53DFB5}"/>
              </a:ext>
            </a:extLst>
          </p:cNvPr>
          <p:cNvCxnSpPr>
            <a:endCxn id="10" idx="1"/>
          </p:cNvCxnSpPr>
          <p:nvPr/>
        </p:nvCxnSpPr>
        <p:spPr bwMode="auto">
          <a:xfrm rot="16200000" flipH="1">
            <a:off x="4646133" y="2362163"/>
            <a:ext cx="1581150" cy="1096963"/>
          </a:xfrm>
          <a:prstGeom prst="bentConnector3">
            <a:avLst>
              <a:gd name="adj1" fmla="val 76391"/>
            </a:avLst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Straight Arrow Connector 196">
            <a:extLst>
              <a:ext uri="{FF2B5EF4-FFF2-40B4-BE49-F238E27FC236}">
                <a16:creationId xmlns:a16="http://schemas.microsoft.com/office/drawing/2014/main" id="{E565D900-F55B-E941-A161-22200AC491CC}"/>
              </a:ext>
            </a:extLst>
          </p:cNvPr>
          <p:cNvCxnSpPr>
            <a:stCxn id="53" idx="2"/>
            <a:endCxn id="9" idx="1"/>
          </p:cNvCxnSpPr>
          <p:nvPr/>
        </p:nvCxnSpPr>
        <p:spPr bwMode="auto">
          <a:xfrm rot="16200000" flipH="1">
            <a:off x="4376268" y="2284355"/>
            <a:ext cx="1381125" cy="1027112"/>
          </a:xfrm>
          <a:prstGeom prst="bentConnector3">
            <a:avLst>
              <a:gd name="adj1" fmla="val 74302"/>
            </a:avLst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" name="Can 12">
            <a:extLst>
              <a:ext uri="{FF2B5EF4-FFF2-40B4-BE49-F238E27FC236}">
                <a16:creationId xmlns:a16="http://schemas.microsoft.com/office/drawing/2014/main" id="{662A0EB6-5FB3-9245-9B66-0653A1019311}"/>
              </a:ext>
            </a:extLst>
          </p:cNvPr>
          <p:cNvSpPr/>
          <p:nvPr/>
        </p:nvSpPr>
        <p:spPr>
          <a:xfrm>
            <a:off x="5464489" y="3915511"/>
            <a:ext cx="436562" cy="258762"/>
          </a:xfrm>
          <a:prstGeom prst="can">
            <a:avLst/>
          </a:prstGeom>
          <a:solidFill>
            <a:srgbClr val="FFFFFF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cxnSp>
        <p:nvCxnSpPr>
          <p:cNvPr id="14" name="Straight Arrow Connector 199">
            <a:extLst>
              <a:ext uri="{FF2B5EF4-FFF2-40B4-BE49-F238E27FC236}">
                <a16:creationId xmlns:a16="http://schemas.microsoft.com/office/drawing/2014/main" id="{27319729-9E30-F240-91C2-78F6933E5210}"/>
              </a:ext>
            </a:extLst>
          </p:cNvPr>
          <p:cNvCxnSpPr>
            <a:stCxn id="53" idx="2"/>
            <a:endCxn id="13" idx="1"/>
          </p:cNvCxnSpPr>
          <p:nvPr/>
        </p:nvCxnSpPr>
        <p:spPr bwMode="auto">
          <a:xfrm rot="16200000" flipH="1">
            <a:off x="4213540" y="2447074"/>
            <a:ext cx="1808163" cy="1128712"/>
          </a:xfrm>
          <a:prstGeom prst="bentConnector3">
            <a:avLst>
              <a:gd name="adj1" fmla="val 50000"/>
            </a:avLst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6" name="Straight Arrow Connector 199">
            <a:extLst>
              <a:ext uri="{FF2B5EF4-FFF2-40B4-BE49-F238E27FC236}">
                <a16:creationId xmlns:a16="http://schemas.microsoft.com/office/drawing/2014/main" id="{B28BA1EF-C1DD-EF42-8620-FFA8ACB292BE}"/>
              </a:ext>
            </a:extLst>
          </p:cNvPr>
          <p:cNvCxnSpPr>
            <a:endCxn id="8" idx="1"/>
          </p:cNvCxnSpPr>
          <p:nvPr/>
        </p:nvCxnSpPr>
        <p:spPr bwMode="auto">
          <a:xfrm rot="16200000" flipH="1">
            <a:off x="3987341" y="2378045"/>
            <a:ext cx="1406525" cy="830263"/>
          </a:xfrm>
          <a:prstGeom prst="bentConnector3">
            <a:avLst>
              <a:gd name="adj1" fmla="val 50000"/>
            </a:avLst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7" name="Can 46">
            <a:extLst>
              <a:ext uri="{FF2B5EF4-FFF2-40B4-BE49-F238E27FC236}">
                <a16:creationId xmlns:a16="http://schemas.microsoft.com/office/drawing/2014/main" id="{7E009483-E97B-D84D-ADF7-41AE87292A33}"/>
              </a:ext>
            </a:extLst>
          </p:cNvPr>
          <p:cNvSpPr/>
          <p:nvPr/>
        </p:nvSpPr>
        <p:spPr>
          <a:xfrm>
            <a:off x="2857814" y="3775811"/>
            <a:ext cx="315912" cy="306387"/>
          </a:xfrm>
          <a:prstGeom prst="can">
            <a:avLst/>
          </a:prstGeom>
          <a:solidFill>
            <a:srgbClr val="FFFFFF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48" name="Can 47">
            <a:extLst>
              <a:ext uri="{FF2B5EF4-FFF2-40B4-BE49-F238E27FC236}">
                <a16:creationId xmlns:a16="http://schemas.microsoft.com/office/drawing/2014/main" id="{9ED7E71E-42B5-9241-BBE2-557A49CA30F4}"/>
              </a:ext>
            </a:extLst>
          </p:cNvPr>
          <p:cNvSpPr/>
          <p:nvPr/>
        </p:nvSpPr>
        <p:spPr>
          <a:xfrm>
            <a:off x="4227884" y="3799624"/>
            <a:ext cx="555625" cy="357188"/>
          </a:xfrm>
          <a:prstGeom prst="can">
            <a:avLst/>
          </a:prstGeom>
          <a:solidFill>
            <a:srgbClr val="FFFFFF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cxnSp>
        <p:nvCxnSpPr>
          <p:cNvPr id="49" name="Straight Arrow Connector 196">
            <a:extLst>
              <a:ext uri="{FF2B5EF4-FFF2-40B4-BE49-F238E27FC236}">
                <a16:creationId xmlns:a16="http://schemas.microsoft.com/office/drawing/2014/main" id="{8EDA2CCC-FE80-7046-8F1F-6BCA25C88376}"/>
              </a:ext>
            </a:extLst>
          </p:cNvPr>
          <p:cNvCxnSpPr>
            <a:stCxn id="53" idx="2"/>
            <a:endCxn id="48" idx="1"/>
          </p:cNvCxnSpPr>
          <p:nvPr/>
        </p:nvCxnSpPr>
        <p:spPr bwMode="auto">
          <a:xfrm rot="5400000">
            <a:off x="3683372" y="2929678"/>
            <a:ext cx="1692275" cy="47625"/>
          </a:xfrm>
          <a:prstGeom prst="bentConnector3">
            <a:avLst>
              <a:gd name="adj1" fmla="val 50000"/>
            </a:avLst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0" name="Can 49">
            <a:extLst>
              <a:ext uri="{FF2B5EF4-FFF2-40B4-BE49-F238E27FC236}">
                <a16:creationId xmlns:a16="http://schemas.microsoft.com/office/drawing/2014/main" id="{3E6D11E6-F237-664F-8E10-B1F7723B037B}"/>
              </a:ext>
            </a:extLst>
          </p:cNvPr>
          <p:cNvSpPr/>
          <p:nvPr/>
        </p:nvSpPr>
        <p:spPr>
          <a:xfrm>
            <a:off x="3769039" y="3829787"/>
            <a:ext cx="315912" cy="306387"/>
          </a:xfrm>
          <a:prstGeom prst="can">
            <a:avLst/>
          </a:prstGeom>
          <a:solidFill>
            <a:srgbClr val="FFFFFF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cxnSp>
        <p:nvCxnSpPr>
          <p:cNvPr id="51" name="Straight Arrow Connector 199">
            <a:extLst>
              <a:ext uri="{FF2B5EF4-FFF2-40B4-BE49-F238E27FC236}">
                <a16:creationId xmlns:a16="http://schemas.microsoft.com/office/drawing/2014/main" id="{C57D7C5F-07AD-9B4E-A822-B8BB88396F17}"/>
              </a:ext>
            </a:extLst>
          </p:cNvPr>
          <p:cNvCxnSpPr>
            <a:endCxn id="50" idx="1"/>
          </p:cNvCxnSpPr>
          <p:nvPr/>
        </p:nvCxnSpPr>
        <p:spPr bwMode="auto">
          <a:xfrm rot="5400000">
            <a:off x="3377778" y="2605041"/>
            <a:ext cx="1774825" cy="674687"/>
          </a:xfrm>
          <a:prstGeom prst="bentConnector3">
            <a:avLst>
              <a:gd name="adj1" fmla="val 70956"/>
            </a:avLst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2" name="Straight Arrow Connector 196">
            <a:extLst>
              <a:ext uri="{FF2B5EF4-FFF2-40B4-BE49-F238E27FC236}">
                <a16:creationId xmlns:a16="http://schemas.microsoft.com/office/drawing/2014/main" id="{9084C136-B5FE-A64F-8C9A-22D5F26D509E}"/>
              </a:ext>
            </a:extLst>
          </p:cNvPr>
          <p:cNvCxnSpPr>
            <a:stCxn id="53" idx="2"/>
            <a:endCxn id="47" idx="1"/>
          </p:cNvCxnSpPr>
          <p:nvPr/>
        </p:nvCxnSpPr>
        <p:spPr bwMode="auto">
          <a:xfrm rot="5400000">
            <a:off x="2950309" y="2172832"/>
            <a:ext cx="1668463" cy="1537494"/>
          </a:xfrm>
          <a:prstGeom prst="bentConnector3">
            <a:avLst>
              <a:gd name="adj1" fmla="val 66855"/>
            </a:avLst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3" name="Rectangle 52">
            <a:extLst>
              <a:ext uri="{FF2B5EF4-FFF2-40B4-BE49-F238E27FC236}">
                <a16:creationId xmlns:a16="http://schemas.microsoft.com/office/drawing/2014/main" id="{BD4D469E-184B-8D4D-9A62-D7D99CBB7F7E}"/>
              </a:ext>
            </a:extLst>
          </p:cNvPr>
          <p:cNvSpPr/>
          <p:nvPr/>
        </p:nvSpPr>
        <p:spPr>
          <a:xfrm>
            <a:off x="3930964" y="1232638"/>
            <a:ext cx="1244600" cy="874712"/>
          </a:xfrm>
          <a:prstGeom prst="rect">
            <a:avLst/>
          </a:prstGeom>
          <a:solidFill>
            <a:srgbClr val="FFFFFF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EC22CF59-2658-8747-A418-9E37F18C27A5}"/>
              </a:ext>
            </a:extLst>
          </p:cNvPr>
          <p:cNvSpPr/>
          <p:nvPr/>
        </p:nvSpPr>
        <p:spPr>
          <a:xfrm>
            <a:off x="4307201" y="1353286"/>
            <a:ext cx="503238" cy="482600"/>
          </a:xfrm>
          <a:prstGeom prst="rect">
            <a:avLst/>
          </a:prstGeom>
          <a:solidFill>
            <a:srgbClr val="FFFFFF"/>
          </a:solidFill>
          <a:ln w="6350" cmpd="sng"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95D10F3D-2E90-3A4D-A4AC-048BF1077411}"/>
              </a:ext>
            </a:extLst>
          </p:cNvPr>
          <p:cNvSpPr/>
          <p:nvPr/>
        </p:nvSpPr>
        <p:spPr bwMode="auto">
          <a:xfrm>
            <a:off x="3946897" y="1267569"/>
            <a:ext cx="1216025" cy="73025"/>
          </a:xfrm>
          <a:prstGeom prst="rect">
            <a:avLst/>
          </a:prstGeom>
          <a:solidFill>
            <a:schemeClr val="tx1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8AE4E712-D623-FE46-8FC8-5FEDA569D430}"/>
              </a:ext>
            </a:extLst>
          </p:cNvPr>
          <p:cNvSpPr/>
          <p:nvPr/>
        </p:nvSpPr>
        <p:spPr>
          <a:xfrm>
            <a:off x="3967476" y="1910500"/>
            <a:ext cx="1181100" cy="147638"/>
          </a:xfrm>
          <a:prstGeom prst="rect">
            <a:avLst/>
          </a:prstGeom>
          <a:solidFill>
            <a:srgbClr val="FFFFFF"/>
          </a:solidFill>
          <a:ln w="3175" cmpd="sng"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57" name="Round Diagonal Corner Rectangle 56">
            <a:extLst>
              <a:ext uri="{FF2B5EF4-FFF2-40B4-BE49-F238E27FC236}">
                <a16:creationId xmlns:a16="http://schemas.microsoft.com/office/drawing/2014/main" id="{83FE983F-480A-FD49-A639-761A9E9E1D22}"/>
              </a:ext>
            </a:extLst>
          </p:cNvPr>
          <p:cNvSpPr/>
          <p:nvPr/>
        </p:nvSpPr>
        <p:spPr>
          <a:xfrm>
            <a:off x="4589781" y="1483461"/>
            <a:ext cx="60325" cy="63500"/>
          </a:xfrm>
          <a:prstGeom prst="round2DiagRect">
            <a:avLst>
              <a:gd name="adj1" fmla="val 38097"/>
              <a:gd name="adj2" fmla="val 0"/>
            </a:avLst>
          </a:prstGeom>
          <a:solidFill>
            <a:schemeClr val="accent5"/>
          </a:solidFill>
          <a:ln w="6350" cmpd="sng"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eaLnBrk="0" hangingPunct="0">
              <a:defRPr/>
            </a:pPr>
            <a:endParaRPr lang="en-US">
              <a:solidFill>
                <a:prstClr val="white"/>
              </a:solidFill>
              <a:latin typeface="Arial"/>
              <a:ea typeface="ＭＳ Ｐゴシック"/>
            </a:endParaRPr>
          </a:p>
        </p:txBody>
      </p:sp>
      <p:sp>
        <p:nvSpPr>
          <p:cNvPr id="58" name="Cross 57">
            <a:extLst>
              <a:ext uri="{FF2B5EF4-FFF2-40B4-BE49-F238E27FC236}">
                <a16:creationId xmlns:a16="http://schemas.microsoft.com/office/drawing/2014/main" id="{FF4FE3BF-902E-B748-8FAD-F712629EFD8D}"/>
              </a:ext>
            </a:extLst>
          </p:cNvPr>
          <p:cNvSpPr/>
          <p:nvPr/>
        </p:nvSpPr>
        <p:spPr>
          <a:xfrm>
            <a:off x="4589781" y="1632686"/>
            <a:ext cx="60325" cy="57150"/>
          </a:xfrm>
          <a:prstGeom prst="plus">
            <a:avLst/>
          </a:prstGeom>
          <a:solidFill>
            <a:schemeClr val="accent4"/>
          </a:solidFill>
          <a:ln w="6350" cmpd="sng"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grpSp>
        <p:nvGrpSpPr>
          <p:cNvPr id="59" name="Group 4">
            <a:extLst>
              <a:ext uri="{FF2B5EF4-FFF2-40B4-BE49-F238E27FC236}">
                <a16:creationId xmlns:a16="http://schemas.microsoft.com/office/drawing/2014/main" id="{9F7D5785-8041-AD45-A908-B83091A4DF37}"/>
              </a:ext>
            </a:extLst>
          </p:cNvPr>
          <p:cNvGrpSpPr>
            <a:grpSpLocks/>
          </p:cNvGrpSpPr>
          <p:nvPr/>
        </p:nvGrpSpPr>
        <p:grpSpPr bwMode="auto">
          <a:xfrm>
            <a:off x="4421559" y="1712090"/>
            <a:ext cx="42863" cy="79375"/>
            <a:chOff x="603250" y="4737100"/>
            <a:chExt cx="355600" cy="654050"/>
          </a:xfrm>
        </p:grpSpPr>
        <p:sp>
          <p:nvSpPr>
            <p:cNvPr id="60" name="Delay 59">
              <a:extLst>
                <a:ext uri="{FF2B5EF4-FFF2-40B4-BE49-F238E27FC236}">
                  <a16:creationId xmlns:a16="http://schemas.microsoft.com/office/drawing/2014/main" id="{DCD3EFA1-CC29-004E-B3E0-20EABA21C0F3}"/>
                </a:ext>
              </a:extLst>
            </p:cNvPr>
            <p:cNvSpPr/>
            <p:nvPr/>
          </p:nvSpPr>
          <p:spPr>
            <a:xfrm rot="16200000">
              <a:off x="545596" y="4977888"/>
              <a:ext cx="470916" cy="355600"/>
            </a:xfrm>
            <a:prstGeom prst="flowChartDelay">
              <a:avLst/>
            </a:prstGeom>
            <a:solidFill>
              <a:srgbClr val="FFFF00"/>
            </a:solidFill>
            <a:ln w="6350" cmpd="sng">
              <a:solidFill>
                <a:srgbClr val="1F497D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GB">
                <a:solidFill>
                  <a:prstClr val="white"/>
                </a:solidFill>
                <a:latin typeface="Arial"/>
                <a:ea typeface="ＭＳ Ｐゴシック"/>
              </a:endParaRP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A0F4D7A2-E89B-E143-A89B-7F1748171DAC}"/>
                </a:ext>
              </a:extLst>
            </p:cNvPr>
            <p:cNvSpPr/>
            <p:nvPr/>
          </p:nvSpPr>
          <p:spPr>
            <a:xfrm>
              <a:off x="628650" y="4737100"/>
              <a:ext cx="304800" cy="279400"/>
            </a:xfrm>
            <a:prstGeom prst="ellipse">
              <a:avLst/>
            </a:prstGeom>
            <a:solidFill>
              <a:schemeClr val="bg2"/>
            </a:solidFill>
            <a:ln w="6350" cmpd="sng">
              <a:solidFill>
                <a:schemeClr val="tx2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GB">
                <a:solidFill>
                  <a:prstClr val="white"/>
                </a:solidFill>
                <a:latin typeface="Arial"/>
                <a:ea typeface="ＭＳ Ｐゴシック"/>
              </a:endParaRPr>
            </a:p>
          </p:txBody>
        </p:sp>
      </p:grpSp>
      <p:grpSp>
        <p:nvGrpSpPr>
          <p:cNvPr id="62" name="Group 4">
            <a:extLst>
              <a:ext uri="{FF2B5EF4-FFF2-40B4-BE49-F238E27FC236}">
                <a16:creationId xmlns:a16="http://schemas.microsoft.com/office/drawing/2014/main" id="{E2227526-7135-8A42-A6AF-44E378EA8A85}"/>
              </a:ext>
            </a:extLst>
          </p:cNvPr>
          <p:cNvGrpSpPr>
            <a:grpSpLocks/>
          </p:cNvGrpSpPr>
          <p:nvPr/>
        </p:nvGrpSpPr>
        <p:grpSpPr bwMode="auto">
          <a:xfrm>
            <a:off x="4454839" y="1458062"/>
            <a:ext cx="44450" cy="85725"/>
            <a:chOff x="603250" y="4737100"/>
            <a:chExt cx="355600" cy="654050"/>
          </a:xfrm>
        </p:grpSpPr>
        <p:sp>
          <p:nvSpPr>
            <p:cNvPr id="63" name="Delay 62">
              <a:extLst>
                <a:ext uri="{FF2B5EF4-FFF2-40B4-BE49-F238E27FC236}">
                  <a16:creationId xmlns:a16="http://schemas.microsoft.com/office/drawing/2014/main" id="{FC05E831-94EA-1B4B-9D65-DB5074797F88}"/>
                </a:ext>
              </a:extLst>
            </p:cNvPr>
            <p:cNvSpPr/>
            <p:nvPr/>
          </p:nvSpPr>
          <p:spPr>
            <a:xfrm rot="16200000">
              <a:off x="544859" y="4977167"/>
              <a:ext cx="472373" cy="355600"/>
            </a:xfrm>
            <a:prstGeom prst="flowChartDelay">
              <a:avLst/>
            </a:prstGeom>
            <a:solidFill>
              <a:schemeClr val="tx2"/>
            </a:solidFill>
            <a:ln w="6350" cmpd="sng">
              <a:solidFill>
                <a:srgbClr val="1F497D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GB">
                <a:solidFill>
                  <a:prstClr val="white"/>
                </a:solidFill>
                <a:latin typeface="Arial"/>
                <a:ea typeface="ＭＳ Ｐゴシック"/>
              </a:endParaRP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ACAC2FD8-F854-4E45-9476-C602813414CA}"/>
                </a:ext>
              </a:extLst>
            </p:cNvPr>
            <p:cNvSpPr/>
            <p:nvPr/>
          </p:nvSpPr>
          <p:spPr>
            <a:xfrm>
              <a:off x="628650" y="4737100"/>
              <a:ext cx="304800" cy="279400"/>
            </a:xfrm>
            <a:prstGeom prst="ellipse">
              <a:avLst/>
            </a:prstGeom>
            <a:solidFill>
              <a:schemeClr val="bg2"/>
            </a:solidFill>
            <a:ln w="6350" cmpd="sng">
              <a:solidFill>
                <a:schemeClr val="tx2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GB">
                <a:solidFill>
                  <a:prstClr val="white"/>
                </a:solidFill>
                <a:latin typeface="Arial"/>
                <a:ea typeface="ＭＳ Ｐゴシック"/>
              </a:endParaRPr>
            </a:p>
          </p:txBody>
        </p:sp>
      </p:grp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A82A13B5-C050-004D-8A59-6249A821CC7E}"/>
              </a:ext>
            </a:extLst>
          </p:cNvPr>
          <p:cNvCxnSpPr>
            <a:stCxn id="63" idx="2"/>
            <a:endCxn id="57" idx="2"/>
          </p:cNvCxnSpPr>
          <p:nvPr/>
        </p:nvCxnSpPr>
        <p:spPr bwMode="auto">
          <a:xfrm>
            <a:off x="4499347" y="1512059"/>
            <a:ext cx="90487" cy="3175"/>
          </a:xfrm>
          <a:prstGeom prst="line">
            <a:avLst/>
          </a:prstGeom>
          <a:solidFill>
            <a:srgbClr val="CC99FF"/>
          </a:solidFill>
          <a:ln w="63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5D3F6163-1C78-4F44-A2A7-D54110F1DA18}"/>
              </a:ext>
            </a:extLst>
          </p:cNvPr>
          <p:cNvCxnSpPr>
            <a:stCxn id="58" idx="0"/>
            <a:endCxn id="57" idx="1"/>
          </p:cNvCxnSpPr>
          <p:nvPr/>
        </p:nvCxnSpPr>
        <p:spPr bwMode="auto">
          <a:xfrm flipH="1" flipV="1">
            <a:off x="4619939" y="1546961"/>
            <a:ext cx="0" cy="85725"/>
          </a:xfrm>
          <a:prstGeom prst="line">
            <a:avLst/>
          </a:prstGeom>
          <a:solidFill>
            <a:srgbClr val="CC99FF"/>
          </a:solidFill>
          <a:ln w="63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C7395179-FF7C-8A45-9E7D-1EB5D3DE2029}"/>
              </a:ext>
            </a:extLst>
          </p:cNvPr>
          <p:cNvCxnSpPr>
            <a:stCxn id="58" idx="2"/>
            <a:endCxn id="60" idx="2"/>
          </p:cNvCxnSpPr>
          <p:nvPr/>
        </p:nvCxnSpPr>
        <p:spPr bwMode="auto">
          <a:xfrm flipH="1">
            <a:off x="4464422" y="1689865"/>
            <a:ext cx="155575" cy="73025"/>
          </a:xfrm>
          <a:prstGeom prst="line">
            <a:avLst/>
          </a:prstGeom>
          <a:solidFill>
            <a:srgbClr val="CC99FF"/>
          </a:solidFill>
          <a:ln w="63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8" name="Rectangle 67">
            <a:extLst>
              <a:ext uri="{FF2B5EF4-FFF2-40B4-BE49-F238E27FC236}">
                <a16:creationId xmlns:a16="http://schemas.microsoft.com/office/drawing/2014/main" id="{A6CB6703-164F-1842-A698-037249F89FAE}"/>
              </a:ext>
            </a:extLst>
          </p:cNvPr>
          <p:cNvSpPr/>
          <p:nvPr/>
        </p:nvSpPr>
        <p:spPr>
          <a:xfrm>
            <a:off x="3969064" y="1854937"/>
            <a:ext cx="1179512" cy="4445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108000" tIns="0" bIns="46800" anchor="ctr"/>
          <a:lstStyle/>
          <a:p>
            <a:pPr eaLnBrk="0" hangingPunct="0">
              <a:defRPr/>
            </a:pPr>
            <a:endParaRPr lang="en-US" sz="1200" dirty="0">
              <a:solidFill>
                <a:prstClr val="white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8C5C18A8-5A3B-264F-96F8-B8EEBB09EAA9}"/>
              </a:ext>
            </a:extLst>
          </p:cNvPr>
          <p:cNvSpPr/>
          <p:nvPr/>
        </p:nvSpPr>
        <p:spPr>
          <a:xfrm>
            <a:off x="4835846" y="1356461"/>
            <a:ext cx="314325" cy="381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108000" tIns="0" bIns="46800" anchor="ctr"/>
          <a:lstStyle/>
          <a:p>
            <a:pPr eaLnBrk="0" hangingPunct="0">
              <a:defRPr/>
            </a:pPr>
            <a:endParaRPr lang="en-US" sz="1200" dirty="0">
              <a:solidFill>
                <a:prstClr val="white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6F091A21-557E-FD43-A981-B4BFCE2971D2}"/>
              </a:ext>
            </a:extLst>
          </p:cNvPr>
          <p:cNvSpPr/>
          <p:nvPr/>
        </p:nvSpPr>
        <p:spPr>
          <a:xfrm>
            <a:off x="4307259" y="1351698"/>
            <a:ext cx="506413" cy="39688"/>
          </a:xfrm>
          <a:prstGeom prst="rect">
            <a:avLst/>
          </a:prstGeom>
          <a:solidFill>
            <a:schemeClr val="accent5">
              <a:lumMod val="50000"/>
            </a:schemeClr>
          </a:solidFill>
          <a:ln w="6350" cmpd="sng"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108000" tIns="0" bIns="46800" anchor="ctr"/>
          <a:lstStyle/>
          <a:p>
            <a:pPr eaLnBrk="0" hangingPunct="0">
              <a:defRPr/>
            </a:pPr>
            <a:endParaRPr lang="en-US" sz="1200" dirty="0">
              <a:solidFill>
                <a:prstClr val="white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64FB6D30-5386-504C-8C2D-51D6F2F55DBF}"/>
              </a:ext>
            </a:extLst>
          </p:cNvPr>
          <p:cNvSpPr/>
          <p:nvPr/>
        </p:nvSpPr>
        <p:spPr>
          <a:xfrm>
            <a:off x="4837427" y="1394561"/>
            <a:ext cx="314325" cy="438150"/>
          </a:xfrm>
          <a:prstGeom prst="rect">
            <a:avLst/>
          </a:prstGeom>
          <a:solidFill>
            <a:srgbClr val="FFFFFF"/>
          </a:solidFill>
          <a:ln w="3175" cmpd="sng"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FA957AD5-B9B4-C443-AB77-5852E8B7A9A7}"/>
              </a:ext>
            </a:extLst>
          </p:cNvPr>
          <p:cNvSpPr/>
          <p:nvPr/>
        </p:nvSpPr>
        <p:spPr>
          <a:xfrm>
            <a:off x="4856476" y="1432661"/>
            <a:ext cx="273050" cy="381000"/>
          </a:xfrm>
          <a:prstGeom prst="rect">
            <a:avLst/>
          </a:prstGeom>
          <a:solidFill>
            <a:srgbClr val="FFFFFF"/>
          </a:solidFill>
          <a:ln w="3175" cmpd="sng">
            <a:solidFill>
              <a:schemeClr val="accent5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8A24B49B-C9AA-E046-96BE-AC5DEDAAB960}"/>
              </a:ext>
            </a:extLst>
          </p:cNvPr>
          <p:cNvSpPr/>
          <p:nvPr/>
        </p:nvSpPr>
        <p:spPr>
          <a:xfrm>
            <a:off x="3967481" y="1361224"/>
            <a:ext cx="314325" cy="471488"/>
          </a:xfrm>
          <a:prstGeom prst="rect">
            <a:avLst/>
          </a:prstGeom>
          <a:solidFill>
            <a:srgbClr val="FFFFFF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grpSp>
        <p:nvGrpSpPr>
          <p:cNvPr id="74" name="Group 193">
            <a:extLst>
              <a:ext uri="{FF2B5EF4-FFF2-40B4-BE49-F238E27FC236}">
                <a16:creationId xmlns:a16="http://schemas.microsoft.com/office/drawing/2014/main" id="{422D850F-C2FB-6A48-A17B-44F536914911}"/>
              </a:ext>
            </a:extLst>
          </p:cNvPr>
          <p:cNvGrpSpPr>
            <a:grpSpLocks/>
          </p:cNvGrpSpPr>
          <p:nvPr/>
        </p:nvGrpSpPr>
        <p:grpSpPr bwMode="auto">
          <a:xfrm>
            <a:off x="3981764" y="1385046"/>
            <a:ext cx="252412" cy="369887"/>
            <a:chOff x="552317" y="2476596"/>
            <a:chExt cx="701871" cy="1650326"/>
          </a:xfrm>
        </p:grpSpPr>
        <p:grpSp>
          <p:nvGrpSpPr>
            <p:cNvPr id="75" name="Group 218">
              <a:extLst>
                <a:ext uri="{FF2B5EF4-FFF2-40B4-BE49-F238E27FC236}">
                  <a16:creationId xmlns:a16="http://schemas.microsoft.com/office/drawing/2014/main" id="{F1C1398C-8E3D-7848-8801-811E41BA338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52317" y="2476596"/>
              <a:ext cx="692981" cy="531812"/>
              <a:chOff x="1933176" y="4572069"/>
              <a:chExt cx="813220" cy="531812"/>
            </a:xfrm>
          </p:grpSpPr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7A7941B2-512D-9643-A68C-8A3F790095FC}"/>
                  </a:ext>
                </a:extLst>
              </p:cNvPr>
              <p:cNvSpPr/>
              <p:nvPr/>
            </p:nvSpPr>
            <p:spPr>
              <a:xfrm>
                <a:off x="1938355" y="4699562"/>
                <a:ext cx="657889" cy="9916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F5A49B9F-24C8-814A-955B-F1D81670031B}"/>
                  </a:ext>
                </a:extLst>
              </p:cNvPr>
              <p:cNvSpPr/>
              <p:nvPr/>
            </p:nvSpPr>
            <p:spPr>
              <a:xfrm>
                <a:off x="1933176" y="4572069"/>
                <a:ext cx="134686" cy="8499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45398CDE-32B3-3A4C-AA50-77B652BD21F9}"/>
                  </a:ext>
                </a:extLst>
              </p:cNvPr>
              <p:cNvSpPr/>
              <p:nvPr/>
            </p:nvSpPr>
            <p:spPr>
              <a:xfrm>
                <a:off x="2088582" y="4848302"/>
                <a:ext cx="657885" cy="9916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B8C4FB41-0844-2541-8670-8EFBC5106183}"/>
                  </a:ext>
                </a:extLst>
              </p:cNvPr>
              <p:cNvSpPr/>
              <p:nvPr/>
            </p:nvSpPr>
            <p:spPr>
              <a:xfrm>
                <a:off x="1959075" y="5004126"/>
                <a:ext cx="435138" cy="9916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</p:grpSp>
        <p:grpSp>
          <p:nvGrpSpPr>
            <p:cNvPr id="76" name="Group 218">
              <a:extLst>
                <a:ext uri="{FF2B5EF4-FFF2-40B4-BE49-F238E27FC236}">
                  <a16:creationId xmlns:a16="http://schemas.microsoft.com/office/drawing/2014/main" id="{23299FE6-9964-E84C-AED4-D0194996E91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59469" y="3064221"/>
              <a:ext cx="690274" cy="404812"/>
              <a:chOff x="1936353" y="4699069"/>
              <a:chExt cx="810043" cy="404812"/>
            </a:xfrm>
          </p:grpSpPr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22324257-47BC-3C4E-9109-AFFA7A787AA3}"/>
                  </a:ext>
                </a:extLst>
              </p:cNvPr>
              <p:cNvSpPr/>
              <p:nvPr/>
            </p:nvSpPr>
            <p:spPr>
              <a:xfrm>
                <a:off x="1938321" y="4699328"/>
                <a:ext cx="657886" cy="9916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3972AE0F-2505-2B44-BED7-80554EF46F86}"/>
                  </a:ext>
                </a:extLst>
              </p:cNvPr>
              <p:cNvSpPr/>
              <p:nvPr/>
            </p:nvSpPr>
            <p:spPr>
              <a:xfrm>
                <a:off x="2088545" y="4848073"/>
                <a:ext cx="657890" cy="9916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E10DA30F-5D35-C145-A3D6-45AABD2EAB53}"/>
                  </a:ext>
                </a:extLst>
              </p:cNvPr>
              <p:cNvSpPr/>
              <p:nvPr/>
            </p:nvSpPr>
            <p:spPr>
              <a:xfrm>
                <a:off x="1959042" y="5003898"/>
                <a:ext cx="435139" cy="9916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</p:grpSp>
        <p:grpSp>
          <p:nvGrpSpPr>
            <p:cNvPr id="77" name="Group 218">
              <a:extLst>
                <a:ext uri="{FF2B5EF4-FFF2-40B4-BE49-F238E27FC236}">
                  <a16:creationId xmlns:a16="http://schemas.microsoft.com/office/drawing/2014/main" id="{21A00E78-957C-A84C-B220-B439C4EB5B8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78418" y="3561833"/>
              <a:ext cx="671326" cy="252412"/>
              <a:chOff x="1958589" y="4851469"/>
              <a:chExt cx="787807" cy="252412"/>
            </a:xfrm>
          </p:grpSpPr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168486E9-4A41-6C43-A8A1-AB09286A796A}"/>
                  </a:ext>
                </a:extLst>
              </p:cNvPr>
              <p:cNvSpPr/>
              <p:nvPr/>
            </p:nvSpPr>
            <p:spPr>
              <a:xfrm>
                <a:off x="2088543" y="4849921"/>
                <a:ext cx="657889" cy="9916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80E78E78-B552-D348-8635-679441FCD08F}"/>
                  </a:ext>
                </a:extLst>
              </p:cNvPr>
              <p:cNvSpPr/>
              <p:nvPr/>
            </p:nvSpPr>
            <p:spPr>
              <a:xfrm>
                <a:off x="1959039" y="5005746"/>
                <a:ext cx="435138" cy="9916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</p:grpSp>
        <p:grpSp>
          <p:nvGrpSpPr>
            <p:cNvPr id="78" name="Group 218">
              <a:extLst>
                <a:ext uri="{FF2B5EF4-FFF2-40B4-BE49-F238E27FC236}">
                  <a16:creationId xmlns:a16="http://schemas.microsoft.com/office/drawing/2014/main" id="{C8917F95-E779-E341-AD4D-E7CD7C07F7B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82862" y="3874510"/>
              <a:ext cx="671326" cy="252412"/>
              <a:chOff x="1958589" y="4851469"/>
              <a:chExt cx="787807" cy="252412"/>
            </a:xfrm>
          </p:grpSpPr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0029D178-FB15-D046-8B75-F283426CF386}"/>
                  </a:ext>
                </a:extLst>
              </p:cNvPr>
              <p:cNvSpPr/>
              <p:nvPr/>
            </p:nvSpPr>
            <p:spPr>
              <a:xfrm>
                <a:off x="2088510" y="4848895"/>
                <a:ext cx="657886" cy="9916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4522344D-06B0-B04B-BF68-F52EA22C7411}"/>
                  </a:ext>
                </a:extLst>
              </p:cNvPr>
              <p:cNvSpPr/>
              <p:nvPr/>
            </p:nvSpPr>
            <p:spPr>
              <a:xfrm>
                <a:off x="1959003" y="5004720"/>
                <a:ext cx="435138" cy="9916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</p:grpSp>
      </p:grpSp>
      <p:sp>
        <p:nvSpPr>
          <p:cNvPr id="90" name="Rectangle 89">
            <a:extLst>
              <a:ext uri="{FF2B5EF4-FFF2-40B4-BE49-F238E27FC236}">
                <a16:creationId xmlns:a16="http://schemas.microsoft.com/office/drawing/2014/main" id="{BC6E471E-297D-9844-B5F4-E6D14EA9D961}"/>
              </a:ext>
            </a:extLst>
          </p:cNvPr>
          <p:cNvSpPr/>
          <p:nvPr/>
        </p:nvSpPr>
        <p:spPr bwMode="auto">
          <a:xfrm>
            <a:off x="4897751" y="1439013"/>
            <a:ext cx="109538" cy="119062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843021E8-BFCA-DE4A-98B2-050431FD4CB1}"/>
              </a:ext>
            </a:extLst>
          </p:cNvPr>
          <p:cNvCxnSpPr/>
          <p:nvPr/>
        </p:nvCxnSpPr>
        <p:spPr bwMode="auto">
          <a:xfrm>
            <a:off x="5035864" y="1402527"/>
            <a:ext cx="0" cy="411163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0128ABEC-3C63-CB40-A64A-4C5D8383A9B2}"/>
              </a:ext>
            </a:extLst>
          </p:cNvPr>
          <p:cNvCxnSpPr/>
          <p:nvPr/>
        </p:nvCxnSpPr>
        <p:spPr bwMode="auto">
          <a:xfrm flipH="1">
            <a:off x="4856476" y="1607286"/>
            <a:ext cx="273050" cy="0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7264CB78-23CA-434F-919A-9BB8D6695A34}"/>
              </a:ext>
            </a:extLst>
          </p:cNvPr>
          <p:cNvCxnSpPr/>
          <p:nvPr/>
        </p:nvCxnSpPr>
        <p:spPr bwMode="auto">
          <a:xfrm flipH="1">
            <a:off x="4856476" y="1642211"/>
            <a:ext cx="273050" cy="0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98EE8FFF-1E81-8D47-9786-52D5B10354A7}"/>
              </a:ext>
            </a:extLst>
          </p:cNvPr>
          <p:cNvCxnSpPr/>
          <p:nvPr/>
        </p:nvCxnSpPr>
        <p:spPr bwMode="auto">
          <a:xfrm flipH="1">
            <a:off x="4856476" y="1675548"/>
            <a:ext cx="273050" cy="0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046F7FA2-6650-B04E-9F10-06142DC9BD85}"/>
              </a:ext>
            </a:extLst>
          </p:cNvPr>
          <p:cNvCxnSpPr/>
          <p:nvPr/>
        </p:nvCxnSpPr>
        <p:spPr bwMode="auto">
          <a:xfrm flipH="1">
            <a:off x="4856476" y="1710473"/>
            <a:ext cx="273050" cy="0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40FCB568-FB5F-8B42-A856-C72D160565CF}"/>
              </a:ext>
            </a:extLst>
          </p:cNvPr>
          <p:cNvCxnSpPr/>
          <p:nvPr/>
        </p:nvCxnSpPr>
        <p:spPr bwMode="auto">
          <a:xfrm flipH="1">
            <a:off x="4856476" y="1743811"/>
            <a:ext cx="273050" cy="0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67C7DFCF-F59C-9445-9833-3692FEEEE9F5}"/>
              </a:ext>
            </a:extLst>
          </p:cNvPr>
          <p:cNvCxnSpPr/>
          <p:nvPr/>
        </p:nvCxnSpPr>
        <p:spPr bwMode="auto">
          <a:xfrm flipH="1">
            <a:off x="4856476" y="1778736"/>
            <a:ext cx="273050" cy="0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1A3FD93D-7EB2-9044-9B4E-BF87EA9F95AF}"/>
              </a:ext>
            </a:extLst>
          </p:cNvPr>
          <p:cNvCxnSpPr/>
          <p:nvPr/>
        </p:nvCxnSpPr>
        <p:spPr bwMode="auto">
          <a:xfrm flipH="1">
            <a:off x="4854889" y="1470761"/>
            <a:ext cx="273050" cy="0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C57044B5-EAD0-E549-B234-D6FECCFB8EF3}"/>
              </a:ext>
            </a:extLst>
          </p:cNvPr>
          <p:cNvCxnSpPr/>
          <p:nvPr/>
        </p:nvCxnSpPr>
        <p:spPr bwMode="auto">
          <a:xfrm flipH="1">
            <a:off x="4854889" y="1504098"/>
            <a:ext cx="273050" cy="0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AD5CA45A-0A58-D841-84EB-B2A900AE1C9A}"/>
              </a:ext>
            </a:extLst>
          </p:cNvPr>
          <p:cNvCxnSpPr/>
          <p:nvPr/>
        </p:nvCxnSpPr>
        <p:spPr bwMode="auto">
          <a:xfrm flipH="1">
            <a:off x="4854889" y="1539023"/>
            <a:ext cx="273050" cy="0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AAF91E0C-2EBA-3644-A405-5B5D3AF19315}"/>
              </a:ext>
            </a:extLst>
          </p:cNvPr>
          <p:cNvCxnSpPr/>
          <p:nvPr/>
        </p:nvCxnSpPr>
        <p:spPr bwMode="auto">
          <a:xfrm flipH="1">
            <a:off x="4854889" y="1572361"/>
            <a:ext cx="273050" cy="0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6C50BC13-E678-6346-AA3B-A929FE134329}"/>
              </a:ext>
            </a:extLst>
          </p:cNvPr>
          <p:cNvCxnSpPr/>
          <p:nvPr/>
        </p:nvCxnSpPr>
        <p:spPr bwMode="auto">
          <a:xfrm>
            <a:off x="4883464" y="1402527"/>
            <a:ext cx="0" cy="411163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03" name="Group 97">
            <a:extLst>
              <a:ext uri="{FF2B5EF4-FFF2-40B4-BE49-F238E27FC236}">
                <a16:creationId xmlns:a16="http://schemas.microsoft.com/office/drawing/2014/main" id="{4F422092-97A9-514F-A407-9AD358C67427}"/>
              </a:ext>
            </a:extLst>
          </p:cNvPr>
          <p:cNvGrpSpPr>
            <a:grpSpLocks/>
          </p:cNvGrpSpPr>
          <p:nvPr/>
        </p:nvGrpSpPr>
        <p:grpSpPr bwMode="auto">
          <a:xfrm>
            <a:off x="4859677" y="1432663"/>
            <a:ext cx="23813" cy="25400"/>
            <a:chOff x="8112931" y="3217866"/>
            <a:chExt cx="110967" cy="110967"/>
          </a:xfrm>
        </p:grpSpPr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A502C7A1-64BD-384D-90F0-6CC17854311E}"/>
                </a:ext>
              </a:extLst>
            </p:cNvPr>
            <p:cNvSpPr/>
            <p:nvPr/>
          </p:nvSpPr>
          <p:spPr>
            <a:xfrm>
              <a:off x="8112931" y="3217866"/>
              <a:ext cx="110967" cy="110967"/>
            </a:xfrm>
            <a:prstGeom prst="ellipse">
              <a:avLst/>
            </a:prstGeom>
            <a:solidFill>
              <a:srgbClr val="FFFFFF"/>
            </a:solidFill>
            <a:ln w="3175" cmpd="sng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F7E9ADA2-EBB0-D04D-A005-8BC4A1EC41FD}"/>
                </a:ext>
              </a:extLst>
            </p:cNvPr>
            <p:cNvSpPr/>
            <p:nvPr/>
          </p:nvSpPr>
          <p:spPr>
            <a:xfrm>
              <a:off x="8142522" y="3245608"/>
              <a:ext cx="51786" cy="55484"/>
            </a:xfrm>
            <a:prstGeom prst="ellipse">
              <a:avLst/>
            </a:prstGeom>
            <a:solidFill>
              <a:schemeClr val="tx1"/>
            </a:solidFill>
            <a:ln w="3175" cmpd="sng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</p:grpSp>
      <p:grpSp>
        <p:nvGrpSpPr>
          <p:cNvPr id="106" name="Group 98">
            <a:extLst>
              <a:ext uri="{FF2B5EF4-FFF2-40B4-BE49-F238E27FC236}">
                <a16:creationId xmlns:a16="http://schemas.microsoft.com/office/drawing/2014/main" id="{A826EF34-14B8-634D-AFD0-1F255407489D}"/>
              </a:ext>
            </a:extLst>
          </p:cNvPr>
          <p:cNvGrpSpPr>
            <a:grpSpLocks/>
          </p:cNvGrpSpPr>
          <p:nvPr/>
        </p:nvGrpSpPr>
        <p:grpSpPr bwMode="auto">
          <a:xfrm>
            <a:off x="4859677" y="1442187"/>
            <a:ext cx="23813" cy="23812"/>
            <a:chOff x="8112931" y="3217866"/>
            <a:chExt cx="110967" cy="110967"/>
          </a:xfrm>
        </p:grpSpPr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63758D01-35FB-4342-861E-67DA6899793E}"/>
                </a:ext>
              </a:extLst>
            </p:cNvPr>
            <p:cNvSpPr/>
            <p:nvPr/>
          </p:nvSpPr>
          <p:spPr>
            <a:xfrm>
              <a:off x="8112931" y="3217866"/>
              <a:ext cx="110967" cy="110967"/>
            </a:xfrm>
            <a:prstGeom prst="ellipse">
              <a:avLst/>
            </a:prstGeom>
            <a:solidFill>
              <a:srgbClr val="FFFFFF"/>
            </a:solidFill>
            <a:ln w="3175" cmpd="sng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67E11049-8729-974B-A31A-DCD947D90693}"/>
                </a:ext>
              </a:extLst>
            </p:cNvPr>
            <p:cNvSpPr/>
            <p:nvPr/>
          </p:nvSpPr>
          <p:spPr>
            <a:xfrm>
              <a:off x="8142522" y="3247458"/>
              <a:ext cx="51786" cy="51783"/>
            </a:xfrm>
            <a:prstGeom prst="ellipse">
              <a:avLst/>
            </a:prstGeom>
            <a:solidFill>
              <a:schemeClr val="tx1"/>
            </a:solidFill>
            <a:ln w="3175" cmpd="sng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</p:grpSp>
      <p:grpSp>
        <p:nvGrpSpPr>
          <p:cNvPr id="109" name="Group 101">
            <a:extLst>
              <a:ext uri="{FF2B5EF4-FFF2-40B4-BE49-F238E27FC236}">
                <a16:creationId xmlns:a16="http://schemas.microsoft.com/office/drawing/2014/main" id="{1793284E-847F-2A4B-AEB3-7F8D49CA447B}"/>
              </a:ext>
            </a:extLst>
          </p:cNvPr>
          <p:cNvGrpSpPr>
            <a:grpSpLocks/>
          </p:cNvGrpSpPr>
          <p:nvPr/>
        </p:nvGrpSpPr>
        <p:grpSpPr bwMode="auto">
          <a:xfrm>
            <a:off x="4859677" y="1475524"/>
            <a:ext cx="23813" cy="25400"/>
            <a:chOff x="8112931" y="3217866"/>
            <a:chExt cx="110967" cy="110967"/>
          </a:xfrm>
        </p:grpSpPr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37C221B9-2ED8-564F-8605-258D9956F2C4}"/>
                </a:ext>
              </a:extLst>
            </p:cNvPr>
            <p:cNvSpPr/>
            <p:nvPr/>
          </p:nvSpPr>
          <p:spPr>
            <a:xfrm>
              <a:off x="8112931" y="3217866"/>
              <a:ext cx="110967" cy="110967"/>
            </a:xfrm>
            <a:prstGeom prst="ellipse">
              <a:avLst/>
            </a:prstGeom>
            <a:solidFill>
              <a:srgbClr val="FFFFFF"/>
            </a:solidFill>
            <a:ln w="3175" cmpd="sng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B49ABCE2-E045-7847-9486-6CBEEDBB48BD}"/>
                </a:ext>
              </a:extLst>
            </p:cNvPr>
            <p:cNvSpPr/>
            <p:nvPr/>
          </p:nvSpPr>
          <p:spPr>
            <a:xfrm>
              <a:off x="8142522" y="3245608"/>
              <a:ext cx="51786" cy="55484"/>
            </a:xfrm>
            <a:prstGeom prst="ellipse">
              <a:avLst/>
            </a:prstGeom>
            <a:solidFill>
              <a:schemeClr val="tx1"/>
            </a:solidFill>
            <a:ln w="3175" cmpd="sng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</p:grpSp>
      <p:grpSp>
        <p:nvGrpSpPr>
          <p:cNvPr id="112" name="Group 104">
            <a:extLst>
              <a:ext uri="{FF2B5EF4-FFF2-40B4-BE49-F238E27FC236}">
                <a16:creationId xmlns:a16="http://schemas.microsoft.com/office/drawing/2014/main" id="{435E9953-40F9-D04F-B7E8-950FAD06F5F3}"/>
              </a:ext>
            </a:extLst>
          </p:cNvPr>
          <p:cNvGrpSpPr>
            <a:grpSpLocks/>
          </p:cNvGrpSpPr>
          <p:nvPr/>
        </p:nvGrpSpPr>
        <p:grpSpPr bwMode="auto">
          <a:xfrm>
            <a:off x="4859677" y="1510470"/>
            <a:ext cx="23813" cy="23813"/>
            <a:chOff x="8112931" y="3217866"/>
            <a:chExt cx="110967" cy="110967"/>
          </a:xfrm>
        </p:grpSpPr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EBB06264-8002-2543-9BB6-4748F0C39F21}"/>
                </a:ext>
              </a:extLst>
            </p:cNvPr>
            <p:cNvSpPr/>
            <p:nvPr/>
          </p:nvSpPr>
          <p:spPr>
            <a:xfrm>
              <a:off x="8112931" y="3217866"/>
              <a:ext cx="110967" cy="110967"/>
            </a:xfrm>
            <a:prstGeom prst="ellipse">
              <a:avLst/>
            </a:prstGeom>
            <a:solidFill>
              <a:srgbClr val="FFFFFF"/>
            </a:solidFill>
            <a:ln w="3175" cmpd="sng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8C6EAD73-82F1-5A48-9B30-F8D1C921CEA0}"/>
                </a:ext>
              </a:extLst>
            </p:cNvPr>
            <p:cNvSpPr/>
            <p:nvPr/>
          </p:nvSpPr>
          <p:spPr>
            <a:xfrm>
              <a:off x="8142522" y="3247457"/>
              <a:ext cx="51786" cy="51786"/>
            </a:xfrm>
            <a:prstGeom prst="ellipse">
              <a:avLst/>
            </a:prstGeom>
            <a:solidFill>
              <a:schemeClr val="tx1"/>
            </a:solidFill>
            <a:ln w="3175" cmpd="sng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</p:grpSp>
      <p:sp>
        <p:nvSpPr>
          <p:cNvPr id="115" name="Rectangle 114">
            <a:extLst>
              <a:ext uri="{FF2B5EF4-FFF2-40B4-BE49-F238E27FC236}">
                <a16:creationId xmlns:a16="http://schemas.microsoft.com/office/drawing/2014/main" id="{F4E32DD0-CF62-6C49-9019-FDF8460276D3}"/>
              </a:ext>
            </a:extLst>
          </p:cNvPr>
          <p:cNvSpPr/>
          <p:nvPr/>
        </p:nvSpPr>
        <p:spPr bwMode="auto">
          <a:xfrm>
            <a:off x="3994472" y="1921611"/>
            <a:ext cx="109537" cy="119062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705BD8AD-603C-364B-BF80-B29634E58734}"/>
              </a:ext>
            </a:extLst>
          </p:cNvPr>
          <p:cNvSpPr/>
          <p:nvPr/>
        </p:nvSpPr>
        <p:spPr bwMode="auto">
          <a:xfrm>
            <a:off x="4162739" y="1920052"/>
            <a:ext cx="366712" cy="119063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A53CB80D-3C45-C348-9769-53538A328A28}"/>
              </a:ext>
            </a:extLst>
          </p:cNvPr>
          <p:cNvSpPr/>
          <p:nvPr/>
        </p:nvSpPr>
        <p:spPr bwMode="auto">
          <a:xfrm>
            <a:off x="4575489" y="1921640"/>
            <a:ext cx="323850" cy="117475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62739890-6117-4849-A9D2-04BC9CB0336A}"/>
              </a:ext>
            </a:extLst>
          </p:cNvPr>
          <p:cNvSpPr/>
          <p:nvPr/>
        </p:nvSpPr>
        <p:spPr bwMode="auto">
          <a:xfrm>
            <a:off x="4939026" y="1918437"/>
            <a:ext cx="177800" cy="119062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119" name="Rounded Rectangle 118">
            <a:extLst>
              <a:ext uri="{FF2B5EF4-FFF2-40B4-BE49-F238E27FC236}">
                <a16:creationId xmlns:a16="http://schemas.microsoft.com/office/drawing/2014/main" id="{DBB88D4D-E5EE-D249-A3D7-B54FCA3279BD}"/>
              </a:ext>
            </a:extLst>
          </p:cNvPr>
          <p:cNvSpPr/>
          <p:nvPr/>
        </p:nvSpPr>
        <p:spPr>
          <a:xfrm>
            <a:off x="5029164" y="1860536"/>
            <a:ext cx="104641" cy="38603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3175" cmpd="sng">
            <a:solidFill>
              <a:schemeClr val="accent5">
                <a:lumMod val="40000"/>
                <a:lumOff val="60000"/>
              </a:schemeClr>
            </a:solidFill>
          </a:ln>
          <a:effectLst/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36000" tIns="0" rIns="36000" anchor="ctr"/>
          <a:lstStyle/>
          <a:p>
            <a:pPr algn="ctr" eaLnBrk="0" hangingPunct="0">
              <a:defRPr/>
            </a:pPr>
            <a:endParaRPr lang="en-US" sz="9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E11EC258-1B01-3A49-80C9-6E84402FAEF5}"/>
              </a:ext>
            </a:extLst>
          </p:cNvPr>
          <p:cNvCxnSpPr/>
          <p:nvPr/>
        </p:nvCxnSpPr>
        <p:spPr bwMode="auto">
          <a:xfrm flipH="1">
            <a:off x="3967476" y="1945423"/>
            <a:ext cx="1181100" cy="0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A463F0B9-FE2D-0C40-9967-E4AE94F13942}"/>
              </a:ext>
            </a:extLst>
          </p:cNvPr>
          <p:cNvCxnSpPr/>
          <p:nvPr/>
        </p:nvCxnSpPr>
        <p:spPr bwMode="auto">
          <a:xfrm flipH="1">
            <a:off x="3967476" y="1980348"/>
            <a:ext cx="1181100" cy="0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0D831B2A-D35F-EC4C-8001-3288DE11A802}"/>
              </a:ext>
            </a:extLst>
          </p:cNvPr>
          <p:cNvCxnSpPr/>
          <p:nvPr/>
        </p:nvCxnSpPr>
        <p:spPr bwMode="auto">
          <a:xfrm flipH="1">
            <a:off x="3967476" y="2013686"/>
            <a:ext cx="1181100" cy="0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690E0B8B-C3F0-CC46-A2DD-EE5A8C98A294}"/>
              </a:ext>
            </a:extLst>
          </p:cNvPr>
          <p:cNvCxnSpPr/>
          <p:nvPr/>
        </p:nvCxnSpPr>
        <p:spPr bwMode="auto">
          <a:xfrm flipH="1">
            <a:off x="3967476" y="2048611"/>
            <a:ext cx="1181100" cy="0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B050D7A2-B69E-7C4A-8802-79442F9D381A}"/>
              </a:ext>
            </a:extLst>
          </p:cNvPr>
          <p:cNvCxnSpPr>
            <a:stCxn id="56" idx="0"/>
            <a:endCxn id="56" idx="2"/>
          </p:cNvCxnSpPr>
          <p:nvPr/>
        </p:nvCxnSpPr>
        <p:spPr bwMode="auto">
          <a:xfrm>
            <a:off x="4558026" y="1910500"/>
            <a:ext cx="0" cy="147638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580E9977-707E-4C43-808D-308C61A1D622}"/>
              </a:ext>
            </a:extLst>
          </p:cNvPr>
          <p:cNvCxnSpPr/>
          <p:nvPr/>
        </p:nvCxnSpPr>
        <p:spPr bwMode="auto">
          <a:xfrm>
            <a:off x="4918389" y="1907352"/>
            <a:ext cx="0" cy="149225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DB9C0117-1965-CF4E-AC5C-186D0713ABFA}"/>
              </a:ext>
            </a:extLst>
          </p:cNvPr>
          <p:cNvCxnSpPr/>
          <p:nvPr/>
        </p:nvCxnSpPr>
        <p:spPr bwMode="auto">
          <a:xfrm>
            <a:off x="4150039" y="1912115"/>
            <a:ext cx="0" cy="149225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7" name="Rectangle 126">
            <a:extLst>
              <a:ext uri="{FF2B5EF4-FFF2-40B4-BE49-F238E27FC236}">
                <a16:creationId xmlns:a16="http://schemas.microsoft.com/office/drawing/2014/main" id="{FB6A89B8-5A11-364B-87B5-924E999611AC}"/>
              </a:ext>
            </a:extLst>
          </p:cNvPr>
          <p:cNvSpPr/>
          <p:nvPr/>
        </p:nvSpPr>
        <p:spPr bwMode="auto">
          <a:xfrm>
            <a:off x="4853310" y="1404086"/>
            <a:ext cx="212725" cy="28575"/>
          </a:xfrm>
          <a:prstGeom prst="rect">
            <a:avLst/>
          </a:prstGeom>
          <a:solidFill>
            <a:schemeClr val="tx1"/>
          </a:solidFill>
          <a:ln w="31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DDE743BF-9438-FB4D-97B1-A810AF36840B}"/>
              </a:ext>
            </a:extLst>
          </p:cNvPr>
          <p:cNvSpPr/>
          <p:nvPr/>
        </p:nvSpPr>
        <p:spPr>
          <a:xfrm>
            <a:off x="3969108" y="1351698"/>
            <a:ext cx="312737" cy="39688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108000" tIns="0" bIns="46800" anchor="ctr"/>
          <a:lstStyle/>
          <a:p>
            <a:pPr eaLnBrk="0" hangingPunct="0">
              <a:defRPr/>
            </a:pPr>
            <a:endParaRPr lang="en-US" sz="1200" dirty="0">
              <a:solidFill>
                <a:prstClr val="white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129" name="Can 128">
            <a:extLst>
              <a:ext uri="{FF2B5EF4-FFF2-40B4-BE49-F238E27FC236}">
                <a16:creationId xmlns:a16="http://schemas.microsoft.com/office/drawing/2014/main" id="{63C7A2F2-8EE4-4D44-978E-1DEC0D6EAC0B}"/>
              </a:ext>
            </a:extLst>
          </p:cNvPr>
          <p:cNvSpPr/>
          <p:nvPr/>
        </p:nvSpPr>
        <p:spPr>
          <a:xfrm>
            <a:off x="6213789" y="3518636"/>
            <a:ext cx="538162" cy="600075"/>
          </a:xfrm>
          <a:prstGeom prst="can">
            <a:avLst/>
          </a:prstGeom>
          <a:solidFill>
            <a:srgbClr val="FFFFFF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130" name="Can 129">
            <a:extLst>
              <a:ext uri="{FF2B5EF4-FFF2-40B4-BE49-F238E27FC236}">
                <a16:creationId xmlns:a16="http://schemas.microsoft.com/office/drawing/2014/main" id="{9D667D88-A6CA-D545-BE62-6BA8A609C314}"/>
              </a:ext>
            </a:extLst>
          </p:cNvPr>
          <p:cNvSpPr/>
          <p:nvPr/>
        </p:nvSpPr>
        <p:spPr>
          <a:xfrm>
            <a:off x="6661470" y="3732977"/>
            <a:ext cx="422275" cy="434975"/>
          </a:xfrm>
          <a:prstGeom prst="can">
            <a:avLst/>
          </a:prstGeom>
          <a:solidFill>
            <a:srgbClr val="FFFFFF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132" name="Can 131">
            <a:extLst>
              <a:ext uri="{FF2B5EF4-FFF2-40B4-BE49-F238E27FC236}">
                <a16:creationId xmlns:a16="http://schemas.microsoft.com/office/drawing/2014/main" id="{BF526264-189A-054B-9A4B-BA1CFF1D9920}"/>
              </a:ext>
            </a:extLst>
          </p:cNvPr>
          <p:cNvSpPr/>
          <p:nvPr/>
        </p:nvSpPr>
        <p:spPr>
          <a:xfrm>
            <a:off x="7280202" y="3629853"/>
            <a:ext cx="770021" cy="499975"/>
          </a:xfrm>
          <a:prstGeom prst="can">
            <a:avLst/>
          </a:prstGeom>
          <a:solidFill>
            <a:srgbClr val="FFFFFF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A045DBE7-E055-0B44-A5F6-45883A540370}"/>
              </a:ext>
            </a:extLst>
          </p:cNvPr>
          <p:cNvGrpSpPr/>
          <p:nvPr/>
        </p:nvGrpSpPr>
        <p:grpSpPr>
          <a:xfrm>
            <a:off x="3964214" y="2502295"/>
            <a:ext cx="1333499" cy="493538"/>
            <a:chOff x="5454524" y="2009903"/>
            <a:chExt cx="1160032" cy="929955"/>
          </a:xfrm>
        </p:grpSpPr>
        <p:sp>
          <p:nvSpPr>
            <p:cNvPr id="134" name="Can 133">
              <a:extLst>
                <a:ext uri="{FF2B5EF4-FFF2-40B4-BE49-F238E27FC236}">
                  <a16:creationId xmlns:a16="http://schemas.microsoft.com/office/drawing/2014/main" id="{9B17FEAE-C5D3-5D4E-83D9-4E7730A20435}"/>
                </a:ext>
              </a:extLst>
            </p:cNvPr>
            <p:cNvSpPr/>
            <p:nvPr/>
          </p:nvSpPr>
          <p:spPr>
            <a:xfrm>
              <a:off x="5454524" y="2009903"/>
              <a:ext cx="1160032" cy="929955"/>
            </a:xfrm>
            <a:prstGeom prst="can">
              <a:avLst/>
            </a:prstGeom>
            <a:solidFill>
              <a:srgbClr val="1F497D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>
                <a:solidFill>
                  <a:srgbClr val="1F497D"/>
                </a:solidFill>
                <a:latin typeface="Calibri"/>
                <a:cs typeface="Calibri"/>
              </a:endParaRPr>
            </a:p>
          </p:txBody>
        </p:sp>
        <p:sp>
          <p:nvSpPr>
            <p:cNvPr id="135" name="Multidocument 134">
              <a:extLst>
                <a:ext uri="{FF2B5EF4-FFF2-40B4-BE49-F238E27FC236}">
                  <a16:creationId xmlns:a16="http://schemas.microsoft.com/office/drawing/2014/main" id="{912120C2-4CBD-3247-8ED1-8CA0F6DEC639}"/>
                </a:ext>
              </a:extLst>
            </p:cNvPr>
            <p:cNvSpPr/>
            <p:nvPr/>
          </p:nvSpPr>
          <p:spPr>
            <a:xfrm>
              <a:off x="5774854" y="2359887"/>
              <a:ext cx="570016" cy="409980"/>
            </a:xfrm>
            <a:prstGeom prst="flowChartMultidocumen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>
                <a:solidFill>
                  <a:srgbClr val="1F497D"/>
                </a:solidFill>
                <a:latin typeface="Calibri"/>
                <a:cs typeface="Calibri"/>
              </a:endParaRPr>
            </a:p>
          </p:txBody>
        </p:sp>
      </p:grpSp>
      <p:sp>
        <p:nvSpPr>
          <p:cNvPr id="142" name="Rounded Rectangular Callout 141">
            <a:extLst>
              <a:ext uri="{FF2B5EF4-FFF2-40B4-BE49-F238E27FC236}">
                <a16:creationId xmlns:a16="http://schemas.microsoft.com/office/drawing/2014/main" id="{8D3F435A-8798-B249-9EA2-B39248F054A6}"/>
              </a:ext>
            </a:extLst>
          </p:cNvPr>
          <p:cNvSpPr/>
          <p:nvPr/>
        </p:nvSpPr>
        <p:spPr>
          <a:xfrm>
            <a:off x="6662009" y="2097935"/>
            <a:ext cx="1347538" cy="618335"/>
          </a:xfrm>
          <a:prstGeom prst="wedgeRoundRectCallout">
            <a:avLst>
              <a:gd name="adj1" fmla="val -148969"/>
              <a:gd name="adj2" fmla="val 54717"/>
              <a:gd name="adj3" fmla="val 16667"/>
            </a:avLst>
          </a:prstGeom>
          <a:solidFill>
            <a:srgbClr val="FFFF0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Metadata</a:t>
            </a:r>
          </a:p>
          <a:p>
            <a:pPr algn="ctr"/>
            <a:r>
              <a:rPr lang="en-US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Repository</a:t>
            </a:r>
          </a:p>
        </p:txBody>
      </p: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8BF4AC99-A2D3-5542-A35C-C690468DBC28}"/>
              </a:ext>
            </a:extLst>
          </p:cNvPr>
          <p:cNvGrpSpPr/>
          <p:nvPr/>
        </p:nvGrpSpPr>
        <p:grpSpPr>
          <a:xfrm>
            <a:off x="212787" y="1000990"/>
            <a:ext cx="2529597" cy="2529597"/>
            <a:chOff x="6175074" y="375402"/>
            <a:chExt cx="2529597" cy="2529597"/>
          </a:xfrm>
        </p:grpSpPr>
        <p:pic>
          <p:nvPicPr>
            <p:cNvPr id="136" name="Picture 135" descr="A picture containing plate, clock, table&#10;&#10;Description automatically generated">
              <a:extLst>
                <a:ext uri="{FF2B5EF4-FFF2-40B4-BE49-F238E27FC236}">
                  <a16:creationId xmlns:a16="http://schemas.microsoft.com/office/drawing/2014/main" id="{7E9E96AD-B41E-7849-BD47-C5F27DFF59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75074" y="375402"/>
              <a:ext cx="2529597" cy="2529597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A39AE8DC-5838-294A-AB69-B28E3CBD9448}"/>
                    </a:ext>
                  </a:extLst>
                </p14:cNvPr>
                <p14:cNvContentPartPr/>
                <p14:nvPr/>
              </p14:nvContentPartPr>
              <p14:xfrm>
                <a:off x="7149500" y="1222751"/>
                <a:ext cx="47520" cy="4680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A39AE8DC-5838-294A-AB69-B28E3CBD9448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140860" y="1214111"/>
                  <a:ext cx="65160" cy="644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id="{A5D1639F-171F-3D45-AF40-7FFCF412E04C}"/>
                </a:ext>
              </a:extLst>
            </p:cNvPr>
            <p:cNvGrpSpPr/>
            <p:nvPr/>
          </p:nvGrpSpPr>
          <p:grpSpPr>
            <a:xfrm>
              <a:off x="6934580" y="1369271"/>
              <a:ext cx="423720" cy="349200"/>
              <a:chOff x="6934580" y="1369271"/>
              <a:chExt cx="423720" cy="3492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">
                <p14:nvContentPartPr>
                  <p14:cNvPr id="139" name="Ink 138">
                    <a:extLst>
                      <a:ext uri="{FF2B5EF4-FFF2-40B4-BE49-F238E27FC236}">
                        <a16:creationId xmlns:a16="http://schemas.microsoft.com/office/drawing/2014/main" id="{367C565A-0400-5247-9A5A-9404DC2F9B88}"/>
                      </a:ext>
                    </a:extLst>
                  </p14:cNvPr>
                  <p14:cNvContentPartPr/>
                  <p14:nvPr/>
                </p14:nvContentPartPr>
                <p14:xfrm>
                  <a:off x="7003700" y="1370711"/>
                  <a:ext cx="131760" cy="347400"/>
                </p14:xfrm>
              </p:contentPart>
            </mc:Choice>
            <mc:Fallback xmlns="">
              <p:pic>
                <p:nvPicPr>
                  <p:cNvPr id="139" name="Ink 138">
                    <a:extLst>
                      <a:ext uri="{FF2B5EF4-FFF2-40B4-BE49-F238E27FC236}">
                        <a16:creationId xmlns:a16="http://schemas.microsoft.com/office/drawing/2014/main" id="{367C565A-0400-5247-9A5A-9404DC2F9B88}"/>
                      </a:ext>
                    </a:extLst>
                  </p:cNvPr>
                  <p:cNvPicPr/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6994700" y="1362071"/>
                    <a:ext cx="149400" cy="365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">
                <p14:nvContentPartPr>
                  <p14:cNvPr id="140" name="Ink 139">
                    <a:extLst>
                      <a:ext uri="{FF2B5EF4-FFF2-40B4-BE49-F238E27FC236}">
                        <a16:creationId xmlns:a16="http://schemas.microsoft.com/office/drawing/2014/main" id="{B83BB2E1-1E51-7F44-915A-220E6234AB77}"/>
                      </a:ext>
                    </a:extLst>
                  </p14:cNvPr>
                  <p14:cNvContentPartPr/>
                  <p14:nvPr/>
                </p14:nvContentPartPr>
                <p14:xfrm>
                  <a:off x="7135100" y="1369271"/>
                  <a:ext cx="128520" cy="246240"/>
                </p14:xfrm>
              </p:contentPart>
            </mc:Choice>
            <mc:Fallback xmlns="">
              <p:pic>
                <p:nvPicPr>
                  <p:cNvPr id="140" name="Ink 139">
                    <a:extLst>
                      <a:ext uri="{FF2B5EF4-FFF2-40B4-BE49-F238E27FC236}">
                        <a16:creationId xmlns:a16="http://schemas.microsoft.com/office/drawing/2014/main" id="{B83BB2E1-1E51-7F44-915A-220E6234AB77}"/>
                      </a:ext>
                    </a:extLst>
                  </p:cNvPr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7126100" y="1360631"/>
                    <a:ext cx="146160" cy="263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">
                <p14:nvContentPartPr>
                  <p14:cNvPr id="141" name="Ink 140">
                    <a:extLst>
                      <a:ext uri="{FF2B5EF4-FFF2-40B4-BE49-F238E27FC236}">
                        <a16:creationId xmlns:a16="http://schemas.microsoft.com/office/drawing/2014/main" id="{04E6493F-0FDA-7547-993A-30BF38497AB5}"/>
                      </a:ext>
                    </a:extLst>
                  </p14:cNvPr>
                  <p14:cNvContentPartPr/>
                  <p14:nvPr/>
                </p14:nvContentPartPr>
                <p14:xfrm>
                  <a:off x="7283780" y="1375391"/>
                  <a:ext cx="59760" cy="178560"/>
                </p14:xfrm>
              </p:contentPart>
            </mc:Choice>
            <mc:Fallback xmlns="">
              <p:pic>
                <p:nvPicPr>
                  <p:cNvPr id="141" name="Ink 140">
                    <a:extLst>
                      <a:ext uri="{FF2B5EF4-FFF2-40B4-BE49-F238E27FC236}">
                        <a16:creationId xmlns:a16="http://schemas.microsoft.com/office/drawing/2014/main" id="{04E6493F-0FDA-7547-993A-30BF38497AB5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7274780" y="1366751"/>
                    <a:ext cx="77400" cy="196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">
                <p14:nvContentPartPr>
                  <p14:cNvPr id="143" name="Ink 142">
                    <a:extLst>
                      <a:ext uri="{FF2B5EF4-FFF2-40B4-BE49-F238E27FC236}">
                        <a16:creationId xmlns:a16="http://schemas.microsoft.com/office/drawing/2014/main" id="{5CDCE74A-191C-8647-8B23-4588FF10E2AE}"/>
                      </a:ext>
                    </a:extLst>
                  </p14:cNvPr>
                  <p14:cNvContentPartPr/>
                  <p14:nvPr/>
                </p14:nvContentPartPr>
                <p14:xfrm>
                  <a:off x="7268300" y="1510031"/>
                  <a:ext cx="360" cy="360"/>
                </p14:xfrm>
              </p:contentPart>
            </mc:Choice>
            <mc:Fallback xmlns="">
              <p:pic>
                <p:nvPicPr>
                  <p:cNvPr id="143" name="Ink 142">
                    <a:extLst>
                      <a:ext uri="{FF2B5EF4-FFF2-40B4-BE49-F238E27FC236}">
                        <a16:creationId xmlns:a16="http://schemas.microsoft.com/office/drawing/2014/main" id="{5CDCE74A-191C-8647-8B23-4588FF10E2AE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7259660" y="1501391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">
                <p14:nvContentPartPr>
                  <p14:cNvPr id="144" name="Ink 143">
                    <a:extLst>
                      <a:ext uri="{FF2B5EF4-FFF2-40B4-BE49-F238E27FC236}">
                        <a16:creationId xmlns:a16="http://schemas.microsoft.com/office/drawing/2014/main" id="{CB9AF268-D1AA-7149-82F9-C536BA3370BE}"/>
                      </a:ext>
                    </a:extLst>
                  </p14:cNvPr>
                  <p14:cNvContentPartPr/>
                  <p14:nvPr/>
                </p14:nvContentPartPr>
                <p14:xfrm>
                  <a:off x="7270460" y="1519031"/>
                  <a:ext cx="360" cy="360"/>
                </p14:xfrm>
              </p:contentPart>
            </mc:Choice>
            <mc:Fallback xmlns="">
              <p:pic>
                <p:nvPicPr>
                  <p:cNvPr id="144" name="Ink 143">
                    <a:extLst>
                      <a:ext uri="{FF2B5EF4-FFF2-40B4-BE49-F238E27FC236}">
                        <a16:creationId xmlns:a16="http://schemas.microsoft.com/office/drawing/2014/main" id="{CB9AF268-D1AA-7149-82F9-C536BA3370BE}"/>
                      </a:ext>
                    </a:extLst>
                  </p:cNvPr>
                  <p:cNvPicPr/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7207820" y="1456031"/>
                    <a:ext cx="126000" cy="12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">
                <p14:nvContentPartPr>
                  <p14:cNvPr id="145" name="Ink 144">
                    <a:extLst>
                      <a:ext uri="{FF2B5EF4-FFF2-40B4-BE49-F238E27FC236}">
                        <a16:creationId xmlns:a16="http://schemas.microsoft.com/office/drawing/2014/main" id="{175B6683-FACC-4448-846B-78FB96D49C87}"/>
                      </a:ext>
                    </a:extLst>
                  </p14:cNvPr>
                  <p14:cNvContentPartPr/>
                  <p14:nvPr/>
                </p14:nvContentPartPr>
                <p14:xfrm>
                  <a:off x="7255700" y="1646111"/>
                  <a:ext cx="360" cy="360"/>
                </p14:xfrm>
              </p:contentPart>
            </mc:Choice>
            <mc:Fallback xmlns="">
              <p:pic>
                <p:nvPicPr>
                  <p:cNvPr id="145" name="Ink 144">
                    <a:extLst>
                      <a:ext uri="{FF2B5EF4-FFF2-40B4-BE49-F238E27FC236}">
                        <a16:creationId xmlns:a16="http://schemas.microsoft.com/office/drawing/2014/main" id="{175B6683-FACC-4448-846B-78FB96D49C87}"/>
                      </a:ext>
                    </a:extLst>
                  </p:cNvPr>
                  <p:cNvPicPr/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7193060" y="1583111"/>
                    <a:ext cx="126000" cy="12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">
                <p14:nvContentPartPr>
                  <p14:cNvPr id="146" name="Ink 145">
                    <a:extLst>
                      <a:ext uri="{FF2B5EF4-FFF2-40B4-BE49-F238E27FC236}">
                        <a16:creationId xmlns:a16="http://schemas.microsoft.com/office/drawing/2014/main" id="{44CDAD39-C249-E747-BABD-5A57CB1D94C0}"/>
                      </a:ext>
                    </a:extLst>
                  </p14:cNvPr>
                  <p14:cNvContentPartPr/>
                  <p14:nvPr/>
                </p14:nvContentPartPr>
                <p14:xfrm>
                  <a:off x="7239860" y="1613351"/>
                  <a:ext cx="360" cy="360"/>
                </p14:xfrm>
              </p:contentPart>
            </mc:Choice>
            <mc:Fallback xmlns="">
              <p:pic>
                <p:nvPicPr>
                  <p:cNvPr id="146" name="Ink 145">
                    <a:extLst>
                      <a:ext uri="{FF2B5EF4-FFF2-40B4-BE49-F238E27FC236}">
                        <a16:creationId xmlns:a16="http://schemas.microsoft.com/office/drawing/2014/main" id="{44CDAD39-C249-E747-BABD-5A57CB1D94C0}"/>
                      </a:ext>
                    </a:extLst>
                  </p:cNvPr>
                  <p:cNvPicPr/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7177220" y="1550711"/>
                    <a:ext cx="126000" cy="12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">
                <p14:nvContentPartPr>
                  <p14:cNvPr id="147" name="Ink 146">
                    <a:extLst>
                      <a:ext uri="{FF2B5EF4-FFF2-40B4-BE49-F238E27FC236}">
                        <a16:creationId xmlns:a16="http://schemas.microsoft.com/office/drawing/2014/main" id="{441FF483-D772-0844-869B-C6654EBBC828}"/>
                      </a:ext>
                    </a:extLst>
                  </p14:cNvPr>
                  <p14:cNvContentPartPr/>
                  <p14:nvPr/>
                </p14:nvContentPartPr>
                <p14:xfrm>
                  <a:off x="7236260" y="1653671"/>
                  <a:ext cx="360" cy="360"/>
                </p14:xfrm>
              </p:contentPart>
            </mc:Choice>
            <mc:Fallback xmlns="">
              <p:pic>
                <p:nvPicPr>
                  <p:cNvPr id="147" name="Ink 146">
                    <a:extLst>
                      <a:ext uri="{FF2B5EF4-FFF2-40B4-BE49-F238E27FC236}">
                        <a16:creationId xmlns:a16="http://schemas.microsoft.com/office/drawing/2014/main" id="{441FF483-D772-0844-869B-C6654EBBC828}"/>
                      </a:ext>
                    </a:extLst>
                  </p:cNvPr>
                  <p:cNvPicPr/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7173260" y="1591031"/>
                    <a:ext cx="126000" cy="12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">
                <p14:nvContentPartPr>
                  <p14:cNvPr id="148" name="Ink 147">
                    <a:extLst>
                      <a:ext uri="{FF2B5EF4-FFF2-40B4-BE49-F238E27FC236}">
                        <a16:creationId xmlns:a16="http://schemas.microsoft.com/office/drawing/2014/main" id="{25647794-BB84-FC42-8750-F1749AD1C38A}"/>
                      </a:ext>
                    </a:extLst>
                  </p14:cNvPr>
                  <p14:cNvContentPartPr/>
                  <p14:nvPr/>
                </p14:nvContentPartPr>
                <p14:xfrm>
                  <a:off x="7296740" y="1678511"/>
                  <a:ext cx="360" cy="360"/>
                </p14:xfrm>
              </p:contentPart>
            </mc:Choice>
            <mc:Fallback xmlns="">
              <p:pic>
                <p:nvPicPr>
                  <p:cNvPr id="148" name="Ink 147">
                    <a:extLst>
                      <a:ext uri="{FF2B5EF4-FFF2-40B4-BE49-F238E27FC236}">
                        <a16:creationId xmlns:a16="http://schemas.microsoft.com/office/drawing/2014/main" id="{25647794-BB84-FC42-8750-F1749AD1C38A}"/>
                      </a:ext>
                    </a:extLst>
                  </p:cNvPr>
                  <p:cNvPicPr/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7234100" y="1615871"/>
                    <a:ext cx="126000" cy="12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">
                <p14:nvContentPartPr>
                  <p14:cNvPr id="149" name="Ink 148">
                    <a:extLst>
                      <a:ext uri="{FF2B5EF4-FFF2-40B4-BE49-F238E27FC236}">
                        <a16:creationId xmlns:a16="http://schemas.microsoft.com/office/drawing/2014/main" id="{A305AAE4-58CB-CB4E-AD23-049A6A25EC5D}"/>
                      </a:ext>
                    </a:extLst>
                  </p14:cNvPr>
                  <p14:cNvContentPartPr/>
                  <p14:nvPr/>
                </p14:nvContentPartPr>
                <p14:xfrm>
                  <a:off x="7355420" y="1634231"/>
                  <a:ext cx="360" cy="360"/>
                </p14:xfrm>
              </p:contentPart>
            </mc:Choice>
            <mc:Fallback xmlns="">
              <p:pic>
                <p:nvPicPr>
                  <p:cNvPr id="149" name="Ink 148">
                    <a:extLst>
                      <a:ext uri="{FF2B5EF4-FFF2-40B4-BE49-F238E27FC236}">
                        <a16:creationId xmlns:a16="http://schemas.microsoft.com/office/drawing/2014/main" id="{A305AAE4-58CB-CB4E-AD23-049A6A25EC5D}"/>
                      </a:ext>
                    </a:extLst>
                  </p:cNvPr>
                  <p:cNvPicPr/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7292420" y="1571591"/>
                    <a:ext cx="126000" cy="12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">
                <p14:nvContentPartPr>
                  <p14:cNvPr id="150" name="Ink 149">
                    <a:extLst>
                      <a:ext uri="{FF2B5EF4-FFF2-40B4-BE49-F238E27FC236}">
                        <a16:creationId xmlns:a16="http://schemas.microsoft.com/office/drawing/2014/main" id="{8A482012-F36B-1448-933D-DF9B6B16F477}"/>
                      </a:ext>
                    </a:extLst>
                  </p14:cNvPr>
                  <p14:cNvContentPartPr/>
                  <p14:nvPr/>
                </p14:nvContentPartPr>
                <p14:xfrm>
                  <a:off x="7357940" y="1530551"/>
                  <a:ext cx="360" cy="360"/>
                </p14:xfrm>
              </p:contentPart>
            </mc:Choice>
            <mc:Fallback xmlns="">
              <p:pic>
                <p:nvPicPr>
                  <p:cNvPr id="150" name="Ink 149">
                    <a:extLst>
                      <a:ext uri="{FF2B5EF4-FFF2-40B4-BE49-F238E27FC236}">
                        <a16:creationId xmlns:a16="http://schemas.microsoft.com/office/drawing/2014/main" id="{8A482012-F36B-1448-933D-DF9B6B16F477}"/>
                      </a:ext>
                    </a:extLst>
                  </p:cNvPr>
                  <p:cNvPicPr/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7295300" y="1467551"/>
                    <a:ext cx="126000" cy="12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">
                <p14:nvContentPartPr>
                  <p14:cNvPr id="151" name="Ink 150">
                    <a:extLst>
                      <a:ext uri="{FF2B5EF4-FFF2-40B4-BE49-F238E27FC236}">
                        <a16:creationId xmlns:a16="http://schemas.microsoft.com/office/drawing/2014/main" id="{DA37F5C5-C03C-C445-A08E-290A7E145BC0}"/>
                      </a:ext>
                    </a:extLst>
                  </p14:cNvPr>
                  <p14:cNvContentPartPr/>
                  <p14:nvPr/>
                </p14:nvContentPartPr>
                <p14:xfrm>
                  <a:off x="7307180" y="1453511"/>
                  <a:ext cx="360" cy="360"/>
                </p14:xfrm>
              </p:contentPart>
            </mc:Choice>
            <mc:Fallback xmlns="">
              <p:pic>
                <p:nvPicPr>
                  <p:cNvPr id="151" name="Ink 150">
                    <a:extLst>
                      <a:ext uri="{FF2B5EF4-FFF2-40B4-BE49-F238E27FC236}">
                        <a16:creationId xmlns:a16="http://schemas.microsoft.com/office/drawing/2014/main" id="{DA37F5C5-C03C-C445-A08E-290A7E145BC0}"/>
                      </a:ext>
                    </a:extLst>
                  </p:cNvPr>
                  <p:cNvPicPr/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7244540" y="1390511"/>
                    <a:ext cx="126000" cy="12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">
                <p14:nvContentPartPr>
                  <p14:cNvPr id="152" name="Ink 151">
                    <a:extLst>
                      <a:ext uri="{FF2B5EF4-FFF2-40B4-BE49-F238E27FC236}">
                        <a16:creationId xmlns:a16="http://schemas.microsoft.com/office/drawing/2014/main" id="{B72C89D6-BF73-BB47-A054-5E381020A348}"/>
                      </a:ext>
                    </a:extLst>
                  </p14:cNvPr>
                  <p14:cNvContentPartPr/>
                  <p14:nvPr/>
                </p14:nvContentPartPr>
                <p14:xfrm>
                  <a:off x="6970580" y="1442351"/>
                  <a:ext cx="360" cy="360"/>
                </p14:xfrm>
              </p:contentPart>
            </mc:Choice>
            <mc:Fallback xmlns="">
              <p:pic>
                <p:nvPicPr>
                  <p:cNvPr id="152" name="Ink 151">
                    <a:extLst>
                      <a:ext uri="{FF2B5EF4-FFF2-40B4-BE49-F238E27FC236}">
                        <a16:creationId xmlns:a16="http://schemas.microsoft.com/office/drawing/2014/main" id="{B72C89D6-BF73-BB47-A054-5E381020A348}"/>
                      </a:ext>
                    </a:extLst>
                  </p:cNvPr>
                  <p:cNvPicPr/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6907940" y="1379351"/>
                    <a:ext cx="126000" cy="12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">
                <p14:nvContentPartPr>
                  <p14:cNvPr id="153" name="Ink 152">
                    <a:extLst>
                      <a:ext uri="{FF2B5EF4-FFF2-40B4-BE49-F238E27FC236}">
                        <a16:creationId xmlns:a16="http://schemas.microsoft.com/office/drawing/2014/main" id="{EA9AC923-DA50-B545-A059-7CB9FA9F4687}"/>
                      </a:ext>
                    </a:extLst>
                  </p14:cNvPr>
                  <p14:cNvContentPartPr/>
                  <p14:nvPr/>
                </p14:nvContentPartPr>
                <p14:xfrm>
                  <a:off x="7004060" y="1524791"/>
                  <a:ext cx="360" cy="360"/>
                </p14:xfrm>
              </p:contentPart>
            </mc:Choice>
            <mc:Fallback xmlns="">
              <p:pic>
                <p:nvPicPr>
                  <p:cNvPr id="153" name="Ink 152">
                    <a:extLst>
                      <a:ext uri="{FF2B5EF4-FFF2-40B4-BE49-F238E27FC236}">
                        <a16:creationId xmlns:a16="http://schemas.microsoft.com/office/drawing/2014/main" id="{EA9AC923-DA50-B545-A059-7CB9FA9F4687}"/>
                      </a:ext>
                    </a:extLst>
                  </p:cNvPr>
                  <p:cNvPicPr/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6941060" y="1462151"/>
                    <a:ext cx="126000" cy="12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">
                <p14:nvContentPartPr>
                  <p14:cNvPr id="154" name="Ink 153">
                    <a:extLst>
                      <a:ext uri="{FF2B5EF4-FFF2-40B4-BE49-F238E27FC236}">
                        <a16:creationId xmlns:a16="http://schemas.microsoft.com/office/drawing/2014/main" id="{01D6B4F0-CE72-7043-9D66-193948399B09}"/>
                      </a:ext>
                    </a:extLst>
                  </p14:cNvPr>
                  <p14:cNvContentPartPr/>
                  <p14:nvPr/>
                </p14:nvContentPartPr>
                <p14:xfrm>
                  <a:off x="7023140" y="1605431"/>
                  <a:ext cx="360" cy="360"/>
                </p14:xfrm>
              </p:contentPart>
            </mc:Choice>
            <mc:Fallback xmlns="">
              <p:pic>
                <p:nvPicPr>
                  <p:cNvPr id="154" name="Ink 153">
                    <a:extLst>
                      <a:ext uri="{FF2B5EF4-FFF2-40B4-BE49-F238E27FC236}">
                        <a16:creationId xmlns:a16="http://schemas.microsoft.com/office/drawing/2014/main" id="{01D6B4F0-CE72-7043-9D66-193948399B09}"/>
                      </a:ext>
                    </a:extLst>
                  </p:cNvPr>
                  <p:cNvPicPr/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6960140" y="1542431"/>
                    <a:ext cx="126000" cy="12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">
                <p14:nvContentPartPr>
                  <p14:cNvPr id="155" name="Ink 154">
                    <a:extLst>
                      <a:ext uri="{FF2B5EF4-FFF2-40B4-BE49-F238E27FC236}">
                        <a16:creationId xmlns:a16="http://schemas.microsoft.com/office/drawing/2014/main" id="{F42A84F9-59E0-974D-B837-601E21B62091}"/>
                      </a:ext>
                    </a:extLst>
                  </p14:cNvPr>
                  <p14:cNvContentPartPr/>
                  <p14:nvPr/>
                </p14:nvContentPartPr>
                <p14:xfrm>
                  <a:off x="7024580" y="1677071"/>
                  <a:ext cx="360" cy="360"/>
                </p14:xfrm>
              </p:contentPart>
            </mc:Choice>
            <mc:Fallback xmlns="">
              <p:pic>
                <p:nvPicPr>
                  <p:cNvPr id="155" name="Ink 154">
                    <a:extLst>
                      <a:ext uri="{FF2B5EF4-FFF2-40B4-BE49-F238E27FC236}">
                        <a16:creationId xmlns:a16="http://schemas.microsoft.com/office/drawing/2014/main" id="{F42A84F9-59E0-974D-B837-601E21B62091}"/>
                      </a:ext>
                    </a:extLst>
                  </p:cNvPr>
                  <p:cNvPicPr/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6961580" y="1614071"/>
                    <a:ext cx="126000" cy="12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">
                <p14:nvContentPartPr>
                  <p14:cNvPr id="156" name="Ink 155">
                    <a:extLst>
                      <a:ext uri="{FF2B5EF4-FFF2-40B4-BE49-F238E27FC236}">
                        <a16:creationId xmlns:a16="http://schemas.microsoft.com/office/drawing/2014/main" id="{673CE22B-BA0C-624E-9023-67BE4BEE3B33}"/>
                      </a:ext>
                    </a:extLst>
                  </p14:cNvPr>
                  <p14:cNvContentPartPr/>
                  <p14:nvPr/>
                </p14:nvContentPartPr>
                <p14:xfrm>
                  <a:off x="7008380" y="1718111"/>
                  <a:ext cx="360" cy="360"/>
                </p14:xfrm>
              </p:contentPart>
            </mc:Choice>
            <mc:Fallback xmlns="">
              <p:pic>
                <p:nvPicPr>
                  <p:cNvPr id="156" name="Ink 155">
                    <a:extLst>
                      <a:ext uri="{FF2B5EF4-FFF2-40B4-BE49-F238E27FC236}">
                        <a16:creationId xmlns:a16="http://schemas.microsoft.com/office/drawing/2014/main" id="{673CE22B-BA0C-624E-9023-67BE4BEE3B33}"/>
                      </a:ext>
                    </a:extLst>
                  </p:cNvPr>
                  <p:cNvPicPr/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6945740" y="1655111"/>
                    <a:ext cx="126000" cy="12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">
                <p14:nvContentPartPr>
                  <p14:cNvPr id="157" name="Ink 156">
                    <a:extLst>
                      <a:ext uri="{FF2B5EF4-FFF2-40B4-BE49-F238E27FC236}">
                        <a16:creationId xmlns:a16="http://schemas.microsoft.com/office/drawing/2014/main" id="{1AC1CA9F-470B-D240-BF55-47D8B190E467}"/>
                      </a:ext>
                    </a:extLst>
                  </p14:cNvPr>
                  <p14:cNvContentPartPr/>
                  <p14:nvPr/>
                </p14:nvContentPartPr>
                <p14:xfrm>
                  <a:off x="6934580" y="1660511"/>
                  <a:ext cx="360" cy="360"/>
                </p14:xfrm>
              </p:contentPart>
            </mc:Choice>
            <mc:Fallback xmlns="">
              <p:pic>
                <p:nvPicPr>
                  <p:cNvPr id="157" name="Ink 156">
                    <a:extLst>
                      <a:ext uri="{FF2B5EF4-FFF2-40B4-BE49-F238E27FC236}">
                        <a16:creationId xmlns:a16="http://schemas.microsoft.com/office/drawing/2014/main" id="{1AC1CA9F-470B-D240-BF55-47D8B190E467}"/>
                      </a:ext>
                    </a:extLst>
                  </p:cNvPr>
                  <p:cNvPicPr/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6871580" y="1597871"/>
                    <a:ext cx="126000" cy="12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">
                <p14:nvContentPartPr>
                  <p14:cNvPr id="158" name="Ink 157">
                    <a:extLst>
                      <a:ext uri="{FF2B5EF4-FFF2-40B4-BE49-F238E27FC236}">
                        <a16:creationId xmlns:a16="http://schemas.microsoft.com/office/drawing/2014/main" id="{4C4B8B01-DEC9-C84A-A910-59B3A1271BDC}"/>
                      </a:ext>
                    </a:extLst>
                  </p14:cNvPr>
                  <p14:cNvContentPartPr/>
                  <p14:nvPr/>
                </p14:nvContentPartPr>
                <p14:xfrm>
                  <a:off x="6953300" y="1536671"/>
                  <a:ext cx="360" cy="360"/>
                </p14:xfrm>
              </p:contentPart>
            </mc:Choice>
            <mc:Fallback xmlns="">
              <p:pic>
                <p:nvPicPr>
                  <p:cNvPr id="158" name="Ink 157">
                    <a:extLst>
                      <a:ext uri="{FF2B5EF4-FFF2-40B4-BE49-F238E27FC236}">
                        <a16:creationId xmlns:a16="http://schemas.microsoft.com/office/drawing/2014/main" id="{4C4B8B01-DEC9-C84A-A910-59B3A1271BDC}"/>
                      </a:ext>
                    </a:extLst>
                  </p:cNvPr>
                  <p:cNvPicPr/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6890300" y="1474031"/>
                    <a:ext cx="126000" cy="12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">
                <p14:nvContentPartPr>
                  <p14:cNvPr id="159" name="Ink 158">
                    <a:extLst>
                      <a:ext uri="{FF2B5EF4-FFF2-40B4-BE49-F238E27FC236}">
                        <a16:creationId xmlns:a16="http://schemas.microsoft.com/office/drawing/2014/main" id="{5ED0A24A-4ADB-E440-9E7C-75259FF973C2}"/>
                      </a:ext>
                    </a:extLst>
                  </p14:cNvPr>
                  <p14:cNvContentPartPr/>
                  <p14:nvPr/>
                </p14:nvContentPartPr>
                <p14:xfrm>
                  <a:off x="6937100" y="1591031"/>
                  <a:ext cx="360" cy="360"/>
                </p14:xfrm>
              </p:contentPart>
            </mc:Choice>
            <mc:Fallback xmlns="">
              <p:pic>
                <p:nvPicPr>
                  <p:cNvPr id="159" name="Ink 158">
                    <a:extLst>
                      <a:ext uri="{FF2B5EF4-FFF2-40B4-BE49-F238E27FC236}">
                        <a16:creationId xmlns:a16="http://schemas.microsoft.com/office/drawing/2014/main" id="{5ED0A24A-4ADB-E440-9E7C-75259FF973C2}"/>
                      </a:ext>
                    </a:extLst>
                  </p:cNvPr>
                  <p:cNvPicPr/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6874100" y="1528391"/>
                    <a:ext cx="126000" cy="12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">
                <p14:nvContentPartPr>
                  <p14:cNvPr id="160" name="Ink 159">
                    <a:extLst>
                      <a:ext uri="{FF2B5EF4-FFF2-40B4-BE49-F238E27FC236}">
                        <a16:creationId xmlns:a16="http://schemas.microsoft.com/office/drawing/2014/main" id="{AFB234EA-080C-774A-8984-D5474DF53309}"/>
                      </a:ext>
                    </a:extLst>
                  </p14:cNvPr>
                  <p14:cNvContentPartPr/>
                  <p14:nvPr/>
                </p14:nvContentPartPr>
                <p14:xfrm>
                  <a:off x="6937100" y="1593191"/>
                  <a:ext cx="360" cy="360"/>
                </p14:xfrm>
              </p:contentPart>
            </mc:Choice>
            <mc:Fallback xmlns="">
              <p:pic>
                <p:nvPicPr>
                  <p:cNvPr id="160" name="Ink 159">
                    <a:extLst>
                      <a:ext uri="{FF2B5EF4-FFF2-40B4-BE49-F238E27FC236}">
                        <a16:creationId xmlns:a16="http://schemas.microsoft.com/office/drawing/2014/main" id="{AFB234EA-080C-774A-8984-D5474DF53309}"/>
                      </a:ext>
                    </a:extLst>
                  </p:cNvPr>
                  <p:cNvPicPr/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6874100" y="1530551"/>
                    <a:ext cx="126000" cy="12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">
                <p14:nvContentPartPr>
                  <p14:cNvPr id="161" name="Ink 160">
                    <a:extLst>
                      <a:ext uri="{FF2B5EF4-FFF2-40B4-BE49-F238E27FC236}">
                        <a16:creationId xmlns:a16="http://schemas.microsoft.com/office/drawing/2014/main" id="{4E5469CF-CA02-034F-A48B-9928A2E470F8}"/>
                      </a:ext>
                    </a:extLst>
                  </p14:cNvPr>
                  <p14:cNvContentPartPr/>
                  <p14:nvPr/>
                </p14:nvContentPartPr>
                <p14:xfrm>
                  <a:off x="6937100" y="1513991"/>
                  <a:ext cx="360" cy="360"/>
                </p14:xfrm>
              </p:contentPart>
            </mc:Choice>
            <mc:Fallback xmlns="">
              <p:pic>
                <p:nvPicPr>
                  <p:cNvPr id="161" name="Ink 160">
                    <a:extLst>
                      <a:ext uri="{FF2B5EF4-FFF2-40B4-BE49-F238E27FC236}">
                        <a16:creationId xmlns:a16="http://schemas.microsoft.com/office/drawing/2014/main" id="{4E5469CF-CA02-034F-A48B-9928A2E470F8}"/>
                      </a:ext>
                    </a:extLst>
                  </p:cNvPr>
                  <p:cNvPicPr/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6874100" y="1451351"/>
                    <a:ext cx="126000" cy="12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">
                <p14:nvContentPartPr>
                  <p14:cNvPr id="162" name="Ink 161">
                    <a:extLst>
                      <a:ext uri="{FF2B5EF4-FFF2-40B4-BE49-F238E27FC236}">
                        <a16:creationId xmlns:a16="http://schemas.microsoft.com/office/drawing/2014/main" id="{4CAE7DB9-DB22-1E41-9168-62E1C42F4B7D}"/>
                      </a:ext>
                    </a:extLst>
                  </p14:cNvPr>
                  <p14:cNvContentPartPr/>
                  <p14:nvPr/>
                </p14:nvContentPartPr>
                <p14:xfrm>
                  <a:off x="7221140" y="1611911"/>
                  <a:ext cx="360" cy="360"/>
                </p14:xfrm>
              </p:contentPart>
            </mc:Choice>
            <mc:Fallback xmlns="">
              <p:pic>
                <p:nvPicPr>
                  <p:cNvPr id="162" name="Ink 161">
                    <a:extLst>
                      <a:ext uri="{FF2B5EF4-FFF2-40B4-BE49-F238E27FC236}">
                        <a16:creationId xmlns:a16="http://schemas.microsoft.com/office/drawing/2014/main" id="{4CAE7DB9-DB22-1E41-9168-62E1C42F4B7D}"/>
                      </a:ext>
                    </a:extLst>
                  </p:cNvPr>
                  <p:cNvPicPr/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7158500" y="1549271"/>
                    <a:ext cx="126000" cy="12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">
                <p14:nvContentPartPr>
                  <p14:cNvPr id="163" name="Ink 162">
                    <a:extLst>
                      <a:ext uri="{FF2B5EF4-FFF2-40B4-BE49-F238E27FC236}">
                        <a16:creationId xmlns:a16="http://schemas.microsoft.com/office/drawing/2014/main" id="{581F04E8-C15B-444C-BD02-FC12D69A9B0E}"/>
                      </a:ext>
                    </a:extLst>
                  </p14:cNvPr>
                  <p14:cNvContentPartPr/>
                  <p14:nvPr/>
                </p14:nvContentPartPr>
                <p14:xfrm>
                  <a:off x="7221140" y="1611911"/>
                  <a:ext cx="360" cy="360"/>
                </p14:xfrm>
              </p:contentPart>
            </mc:Choice>
            <mc:Fallback xmlns="">
              <p:pic>
                <p:nvPicPr>
                  <p:cNvPr id="163" name="Ink 162">
                    <a:extLst>
                      <a:ext uri="{FF2B5EF4-FFF2-40B4-BE49-F238E27FC236}">
                        <a16:creationId xmlns:a16="http://schemas.microsoft.com/office/drawing/2014/main" id="{581F04E8-C15B-444C-BD02-FC12D69A9B0E}"/>
                      </a:ext>
                    </a:extLst>
                  </p:cNvPr>
                  <p:cNvPicPr/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7158500" y="1549271"/>
                    <a:ext cx="126000" cy="12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">
                <p14:nvContentPartPr>
                  <p14:cNvPr id="164" name="Ink 163">
                    <a:extLst>
                      <a:ext uri="{FF2B5EF4-FFF2-40B4-BE49-F238E27FC236}">
                        <a16:creationId xmlns:a16="http://schemas.microsoft.com/office/drawing/2014/main" id="{DDE3811F-2FBC-6C4A-8044-23663BB7C06F}"/>
                      </a:ext>
                    </a:extLst>
                  </p14:cNvPr>
                  <p14:cNvContentPartPr/>
                  <p14:nvPr/>
                </p14:nvContentPartPr>
                <p14:xfrm>
                  <a:off x="7135820" y="1649351"/>
                  <a:ext cx="360" cy="360"/>
                </p14:xfrm>
              </p:contentPart>
            </mc:Choice>
            <mc:Fallback xmlns="">
              <p:pic>
                <p:nvPicPr>
                  <p:cNvPr id="164" name="Ink 163">
                    <a:extLst>
                      <a:ext uri="{FF2B5EF4-FFF2-40B4-BE49-F238E27FC236}">
                        <a16:creationId xmlns:a16="http://schemas.microsoft.com/office/drawing/2014/main" id="{DDE3811F-2FBC-6C4A-8044-23663BB7C06F}"/>
                      </a:ext>
                    </a:extLst>
                  </p:cNvPr>
                  <p:cNvPicPr/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7072820" y="1586351"/>
                    <a:ext cx="126000" cy="12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">
                <p14:nvContentPartPr>
                  <p14:cNvPr id="165" name="Ink 164">
                    <a:extLst>
                      <a:ext uri="{FF2B5EF4-FFF2-40B4-BE49-F238E27FC236}">
                        <a16:creationId xmlns:a16="http://schemas.microsoft.com/office/drawing/2014/main" id="{D0F1B424-CA2D-6140-AD0E-106F1D28ACBD}"/>
                      </a:ext>
                    </a:extLst>
                  </p14:cNvPr>
                  <p14:cNvContentPartPr/>
                  <p14:nvPr/>
                </p14:nvContentPartPr>
                <p14:xfrm>
                  <a:off x="7233740" y="1590311"/>
                  <a:ext cx="360" cy="360"/>
                </p14:xfrm>
              </p:contentPart>
            </mc:Choice>
            <mc:Fallback xmlns="">
              <p:pic>
                <p:nvPicPr>
                  <p:cNvPr id="165" name="Ink 164">
                    <a:extLst>
                      <a:ext uri="{FF2B5EF4-FFF2-40B4-BE49-F238E27FC236}">
                        <a16:creationId xmlns:a16="http://schemas.microsoft.com/office/drawing/2014/main" id="{D0F1B424-CA2D-6140-AD0E-106F1D28ACBD}"/>
                      </a:ext>
                    </a:extLst>
                  </p:cNvPr>
                  <p:cNvPicPr/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7171100" y="1527311"/>
                    <a:ext cx="126000" cy="12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">
                <p14:nvContentPartPr>
                  <p14:cNvPr id="166" name="Ink 165">
                    <a:extLst>
                      <a:ext uri="{FF2B5EF4-FFF2-40B4-BE49-F238E27FC236}">
                        <a16:creationId xmlns:a16="http://schemas.microsoft.com/office/drawing/2014/main" id="{7721C7DF-63C4-EB4F-A697-04B5883EFB1D}"/>
                      </a:ext>
                    </a:extLst>
                  </p14:cNvPr>
                  <p14:cNvContentPartPr/>
                  <p14:nvPr/>
                </p14:nvContentPartPr>
                <p14:xfrm>
                  <a:off x="7031060" y="1575551"/>
                  <a:ext cx="360" cy="360"/>
                </p14:xfrm>
              </p:contentPart>
            </mc:Choice>
            <mc:Fallback xmlns="">
              <p:pic>
                <p:nvPicPr>
                  <p:cNvPr id="166" name="Ink 165">
                    <a:extLst>
                      <a:ext uri="{FF2B5EF4-FFF2-40B4-BE49-F238E27FC236}">
                        <a16:creationId xmlns:a16="http://schemas.microsoft.com/office/drawing/2014/main" id="{7721C7DF-63C4-EB4F-A697-04B5883EFB1D}"/>
                      </a:ext>
                    </a:extLst>
                  </p:cNvPr>
                  <p:cNvPicPr/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6968420" y="1512911"/>
                    <a:ext cx="126000" cy="12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">
                <p14:nvContentPartPr>
                  <p14:cNvPr id="167" name="Ink 166">
                    <a:extLst>
                      <a:ext uri="{FF2B5EF4-FFF2-40B4-BE49-F238E27FC236}">
                        <a16:creationId xmlns:a16="http://schemas.microsoft.com/office/drawing/2014/main" id="{560A34AC-6453-094C-8C23-3ABE99DA47A8}"/>
                      </a:ext>
                    </a:extLst>
                  </p14:cNvPr>
                  <p14:cNvContentPartPr/>
                  <p14:nvPr/>
                </p14:nvContentPartPr>
                <p14:xfrm>
                  <a:off x="7017740" y="1484471"/>
                  <a:ext cx="360" cy="360"/>
                </p14:xfrm>
              </p:contentPart>
            </mc:Choice>
            <mc:Fallback xmlns="">
              <p:pic>
                <p:nvPicPr>
                  <p:cNvPr id="167" name="Ink 166">
                    <a:extLst>
                      <a:ext uri="{FF2B5EF4-FFF2-40B4-BE49-F238E27FC236}">
                        <a16:creationId xmlns:a16="http://schemas.microsoft.com/office/drawing/2014/main" id="{560A34AC-6453-094C-8C23-3ABE99DA47A8}"/>
                      </a:ext>
                    </a:extLst>
                  </p:cNvPr>
                  <p:cNvPicPr/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6955100" y="1421831"/>
                    <a:ext cx="126000" cy="1260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17295999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148D9A3-14E5-2448-BD42-3E5A6E589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201" y="280673"/>
            <a:ext cx="7939226" cy="968022"/>
          </a:xfrm>
        </p:spPr>
        <p:txBody>
          <a:bodyPr>
            <a:normAutofit/>
          </a:bodyPr>
          <a:lstStyle/>
          <a:p>
            <a:r>
              <a:rPr lang="en-US" dirty="0"/>
              <a:t>The world is changing too rapidly for a single vendor tool suite to cover an organization’s data management needs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9E23B65-A61B-5E4D-A148-20E06F34F4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9200" y="1529478"/>
            <a:ext cx="3898168" cy="3039397"/>
          </a:xfrm>
        </p:spPr>
        <p:txBody>
          <a:bodyPr/>
          <a:lstStyle/>
          <a:p>
            <a:r>
              <a:rPr lang="en-US" dirty="0"/>
              <a:t>New technology innovation</a:t>
            </a:r>
          </a:p>
          <a:p>
            <a:r>
              <a:rPr lang="en-US" dirty="0"/>
              <a:t>No cross-vendor buy-in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2C47955-3105-D846-93A0-721EF4D3A65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Clr>
                <a:srgbClr val="434343"/>
              </a:buClr>
              <a:buSzPct val="25000"/>
              <a:buFont typeface="Arial"/>
              <a:buNone/>
            </a:pPr>
            <a:fld id="{00000000-1234-1234-1234-123412341234}" type="slidenum">
              <a:rPr lang="en-US" sz="1000" smtClean="0"/>
              <a:pPr>
                <a:buClr>
                  <a:srgbClr val="434343"/>
                </a:buClr>
                <a:buSzPct val="25000"/>
                <a:buFont typeface="Arial"/>
                <a:buNone/>
              </a:pPr>
              <a:t>14</a:t>
            </a:fld>
            <a:endParaRPr lang="en-US" sz="100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9CEEE55-2600-A743-B00E-D7841723C2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9820" y="1529477"/>
            <a:ext cx="3513028" cy="3039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8877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3" name="Straight Arrow Connector 196"/>
          <p:cNvCxnSpPr>
            <a:stCxn id="165" idx="2"/>
            <a:endCxn id="56" idx="0"/>
          </p:cNvCxnSpPr>
          <p:nvPr/>
        </p:nvCxnSpPr>
        <p:spPr bwMode="auto">
          <a:xfrm rot="16200000" flipH="1">
            <a:off x="2386543" y="2580224"/>
            <a:ext cx="1605359" cy="665956"/>
          </a:xfrm>
          <a:prstGeom prst="bentConnector3">
            <a:avLst>
              <a:gd name="adj1" fmla="val 72603"/>
            </a:avLst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0" name="Straight Arrow Connector 196"/>
          <p:cNvCxnSpPr>
            <a:stCxn id="126" idx="2"/>
            <a:endCxn id="137" idx="1"/>
          </p:cNvCxnSpPr>
          <p:nvPr/>
        </p:nvCxnSpPr>
        <p:spPr bwMode="auto">
          <a:xfrm rot="16200000" flipH="1">
            <a:off x="5015251" y="2050198"/>
            <a:ext cx="1481138" cy="1455738"/>
          </a:xfrm>
          <a:prstGeom prst="bentConnector3">
            <a:avLst>
              <a:gd name="adj1" fmla="val 79398"/>
            </a:avLst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Today’s reality – organizations buy lots of tools</a:t>
            </a:r>
          </a:p>
        </p:txBody>
      </p:sp>
      <p:sp>
        <p:nvSpPr>
          <p:cNvPr id="4" name="Can 3"/>
          <p:cNvSpPr/>
          <p:nvPr/>
        </p:nvSpPr>
        <p:spPr>
          <a:xfrm>
            <a:off x="4827923" y="3496440"/>
            <a:ext cx="555625" cy="357187"/>
          </a:xfrm>
          <a:prstGeom prst="can">
            <a:avLst/>
          </a:prstGeom>
          <a:solidFill>
            <a:srgbClr val="FFFFFF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5" name="Can 4"/>
          <p:cNvSpPr/>
          <p:nvPr/>
        </p:nvSpPr>
        <p:spPr>
          <a:xfrm>
            <a:off x="5378764" y="3488502"/>
            <a:ext cx="401637" cy="422275"/>
          </a:xfrm>
          <a:prstGeom prst="can">
            <a:avLst/>
          </a:prstGeom>
          <a:solidFill>
            <a:srgbClr val="FFFFFF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6" name="Can 5"/>
          <p:cNvSpPr/>
          <p:nvPr/>
        </p:nvSpPr>
        <p:spPr>
          <a:xfrm>
            <a:off x="5826439" y="3701227"/>
            <a:ext cx="315912" cy="307975"/>
          </a:xfrm>
          <a:prstGeom prst="can">
            <a:avLst/>
          </a:prstGeom>
          <a:solidFill>
            <a:srgbClr val="FFFFFF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cxnSp>
        <p:nvCxnSpPr>
          <p:cNvPr id="7" name="Straight Arrow Connector 199"/>
          <p:cNvCxnSpPr>
            <a:endCxn id="6" idx="1"/>
          </p:cNvCxnSpPr>
          <p:nvPr/>
        </p:nvCxnSpPr>
        <p:spPr bwMode="auto">
          <a:xfrm rot="16200000" flipH="1">
            <a:off x="4646133" y="2362163"/>
            <a:ext cx="1581150" cy="1096963"/>
          </a:xfrm>
          <a:prstGeom prst="bentConnector3">
            <a:avLst>
              <a:gd name="adj1" fmla="val 76391"/>
            </a:avLst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Straight Arrow Connector 196"/>
          <p:cNvCxnSpPr>
            <a:stCxn id="61" idx="2"/>
            <a:endCxn id="5" idx="1"/>
          </p:cNvCxnSpPr>
          <p:nvPr/>
        </p:nvCxnSpPr>
        <p:spPr bwMode="auto">
          <a:xfrm rot="16200000" flipH="1">
            <a:off x="4376268" y="2284355"/>
            <a:ext cx="1381125" cy="1027112"/>
          </a:xfrm>
          <a:prstGeom prst="bentConnector3">
            <a:avLst>
              <a:gd name="adj1" fmla="val 74302"/>
            </a:avLst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" name="Can 8"/>
          <p:cNvSpPr/>
          <p:nvPr/>
        </p:nvSpPr>
        <p:spPr>
          <a:xfrm>
            <a:off x="5464489" y="3915511"/>
            <a:ext cx="436562" cy="258762"/>
          </a:xfrm>
          <a:prstGeom prst="can">
            <a:avLst/>
          </a:prstGeom>
          <a:solidFill>
            <a:srgbClr val="FFFFFF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cxnSp>
        <p:nvCxnSpPr>
          <p:cNvPr id="10" name="Straight Arrow Connector 199"/>
          <p:cNvCxnSpPr>
            <a:stCxn id="61" idx="2"/>
            <a:endCxn id="9" idx="1"/>
          </p:cNvCxnSpPr>
          <p:nvPr/>
        </p:nvCxnSpPr>
        <p:spPr bwMode="auto">
          <a:xfrm rot="16200000" flipH="1">
            <a:off x="4213540" y="2447074"/>
            <a:ext cx="1808163" cy="1128712"/>
          </a:xfrm>
          <a:prstGeom prst="bentConnector3">
            <a:avLst>
              <a:gd name="adj1" fmla="val 50000"/>
            </a:avLst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1" name="Group 137"/>
          <p:cNvGrpSpPr>
            <a:grpSpLocks/>
          </p:cNvGrpSpPr>
          <p:nvPr/>
        </p:nvGrpSpPr>
        <p:grpSpPr bwMode="auto">
          <a:xfrm>
            <a:off x="7220265" y="1231048"/>
            <a:ext cx="1228725" cy="863600"/>
            <a:chOff x="5523670" y="3674781"/>
            <a:chExt cx="1229360" cy="863600"/>
          </a:xfrm>
        </p:grpSpPr>
        <p:sp>
          <p:nvSpPr>
            <p:cNvPr id="12" name="Rectangle 11"/>
            <p:cNvSpPr/>
            <p:nvPr/>
          </p:nvSpPr>
          <p:spPr>
            <a:xfrm>
              <a:off x="5523670" y="3674781"/>
              <a:ext cx="1229360" cy="863600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5577673" y="3719231"/>
              <a:ext cx="1121354" cy="774700"/>
            </a:xfrm>
            <a:prstGeom prst="rect">
              <a:avLst/>
            </a:prstGeom>
            <a:solidFill>
              <a:srgbClr val="FFFFFF"/>
            </a:solidFill>
            <a:ln w="12700" cmpd="sng">
              <a:solidFill>
                <a:srgbClr val="99CC99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5569731" y="3887506"/>
              <a:ext cx="1137237" cy="80963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5569731" y="4051019"/>
              <a:ext cx="1137237" cy="80962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5569731" y="4214531"/>
              <a:ext cx="1137237" cy="80963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5569731" y="4378044"/>
              <a:ext cx="1137237" cy="80962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cxnSp>
          <p:nvCxnSpPr>
            <p:cNvPr id="18" name="Straight Connector 17"/>
            <p:cNvCxnSpPr/>
            <p:nvPr/>
          </p:nvCxnSpPr>
          <p:spPr bwMode="auto">
            <a:xfrm>
              <a:off x="6146292" y="3719231"/>
              <a:ext cx="0" cy="774700"/>
            </a:xfrm>
            <a:prstGeom prst="line">
              <a:avLst/>
            </a:prstGeom>
            <a:solidFill>
              <a:srgbClr val="CC99FF"/>
            </a:solidFill>
            <a:ln w="12700" cap="flat" cmpd="sng" algn="ctr">
              <a:solidFill>
                <a:srgbClr val="99CC99"/>
              </a:solidFill>
              <a:prstDash val="solid"/>
              <a:round/>
              <a:headEnd type="none" w="med" len="med"/>
              <a:tailEnd type="none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Straight Connector 18"/>
            <p:cNvCxnSpPr/>
            <p:nvPr/>
          </p:nvCxnSpPr>
          <p:spPr bwMode="auto">
            <a:xfrm>
              <a:off x="6295594" y="3719231"/>
              <a:ext cx="0" cy="774700"/>
            </a:xfrm>
            <a:prstGeom prst="line">
              <a:avLst/>
            </a:prstGeom>
            <a:solidFill>
              <a:srgbClr val="CC99FF"/>
            </a:solidFill>
            <a:ln w="12700" cap="flat" cmpd="sng" algn="ctr">
              <a:solidFill>
                <a:srgbClr val="99CC99"/>
              </a:solidFill>
              <a:prstDash val="solid"/>
              <a:round/>
              <a:headEnd type="none" w="med" len="med"/>
              <a:tailEnd type="none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Straight Connector 19"/>
            <p:cNvCxnSpPr/>
            <p:nvPr/>
          </p:nvCxnSpPr>
          <p:spPr bwMode="auto">
            <a:xfrm>
              <a:off x="6446484" y="3719231"/>
              <a:ext cx="0" cy="774700"/>
            </a:xfrm>
            <a:prstGeom prst="line">
              <a:avLst/>
            </a:prstGeom>
            <a:solidFill>
              <a:srgbClr val="CC99FF"/>
            </a:solidFill>
            <a:ln w="12700" cap="flat" cmpd="sng" algn="ctr">
              <a:solidFill>
                <a:srgbClr val="99CC99"/>
              </a:solidFill>
              <a:prstDash val="solid"/>
              <a:round/>
              <a:headEnd type="none" w="med" len="med"/>
              <a:tailEnd type="none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Straight Connector 20"/>
            <p:cNvCxnSpPr/>
            <p:nvPr/>
          </p:nvCxnSpPr>
          <p:spPr bwMode="auto">
            <a:xfrm>
              <a:off x="6595786" y="3719231"/>
              <a:ext cx="0" cy="774700"/>
            </a:xfrm>
            <a:prstGeom prst="line">
              <a:avLst/>
            </a:prstGeom>
            <a:solidFill>
              <a:srgbClr val="CC99FF"/>
            </a:solidFill>
            <a:ln w="12700" cap="flat" cmpd="sng" algn="ctr">
              <a:solidFill>
                <a:srgbClr val="99CC99"/>
              </a:solidFill>
              <a:prstDash val="solid"/>
              <a:round/>
              <a:headEnd type="none" w="med" len="med"/>
              <a:tailEnd type="none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Straight Connector 21"/>
            <p:cNvCxnSpPr/>
            <p:nvPr/>
          </p:nvCxnSpPr>
          <p:spPr bwMode="auto">
            <a:xfrm>
              <a:off x="5696796" y="3719231"/>
              <a:ext cx="0" cy="774700"/>
            </a:xfrm>
            <a:prstGeom prst="line">
              <a:avLst/>
            </a:prstGeom>
            <a:solidFill>
              <a:srgbClr val="CC99FF"/>
            </a:solidFill>
            <a:ln w="12700" cap="flat" cmpd="sng" algn="ctr">
              <a:solidFill>
                <a:srgbClr val="99CC99"/>
              </a:solidFill>
              <a:prstDash val="solid"/>
              <a:round/>
              <a:headEnd type="none" w="med" len="med"/>
              <a:tailEnd type="none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Straight Connector 22"/>
            <p:cNvCxnSpPr/>
            <p:nvPr/>
          </p:nvCxnSpPr>
          <p:spPr bwMode="auto">
            <a:xfrm>
              <a:off x="5846099" y="3719231"/>
              <a:ext cx="0" cy="774700"/>
            </a:xfrm>
            <a:prstGeom prst="line">
              <a:avLst/>
            </a:prstGeom>
            <a:solidFill>
              <a:srgbClr val="CC99FF"/>
            </a:solidFill>
            <a:ln w="12700" cap="flat" cmpd="sng" algn="ctr">
              <a:solidFill>
                <a:srgbClr val="99CC99"/>
              </a:solidFill>
              <a:prstDash val="solid"/>
              <a:round/>
              <a:headEnd type="none" w="med" len="med"/>
              <a:tailEnd type="none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Straight Connector 23"/>
            <p:cNvCxnSpPr/>
            <p:nvPr/>
          </p:nvCxnSpPr>
          <p:spPr bwMode="auto">
            <a:xfrm>
              <a:off x="5996989" y="3719231"/>
              <a:ext cx="0" cy="774700"/>
            </a:xfrm>
            <a:prstGeom prst="line">
              <a:avLst/>
            </a:prstGeom>
            <a:solidFill>
              <a:srgbClr val="CC99FF"/>
            </a:solidFill>
            <a:ln w="12700" cap="flat" cmpd="sng" algn="ctr">
              <a:solidFill>
                <a:srgbClr val="99CC99"/>
              </a:solidFill>
              <a:prstDash val="solid"/>
              <a:round/>
              <a:headEnd type="none" w="med" len="med"/>
              <a:tailEnd type="none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5" name="Rectangle 24"/>
            <p:cNvSpPr/>
            <p:nvPr/>
          </p:nvSpPr>
          <p:spPr>
            <a:xfrm>
              <a:off x="5569731" y="3723994"/>
              <a:ext cx="1137237" cy="80962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</p:grpSp>
      <p:grpSp>
        <p:nvGrpSpPr>
          <p:cNvPr id="26" name="Group 6"/>
          <p:cNvGrpSpPr>
            <a:grpSpLocks/>
          </p:cNvGrpSpPr>
          <p:nvPr/>
        </p:nvGrpSpPr>
        <p:grpSpPr bwMode="auto">
          <a:xfrm>
            <a:off x="5878843" y="1227874"/>
            <a:ext cx="1230313" cy="863600"/>
            <a:chOff x="5530107" y="3733058"/>
            <a:chExt cx="1229360" cy="863600"/>
          </a:xfrm>
        </p:grpSpPr>
        <p:sp>
          <p:nvSpPr>
            <p:cNvPr id="27" name="Rectangle 26"/>
            <p:cNvSpPr/>
            <p:nvPr/>
          </p:nvSpPr>
          <p:spPr>
            <a:xfrm>
              <a:off x="5530107" y="3733058"/>
              <a:ext cx="1229360" cy="863600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5580868" y="3774333"/>
              <a:ext cx="1137356" cy="8096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5590385" y="3885458"/>
              <a:ext cx="274425" cy="660400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5896536" y="3885458"/>
              <a:ext cx="815343" cy="655638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5650664" y="3937846"/>
              <a:ext cx="155454" cy="6985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5952055" y="3942608"/>
              <a:ext cx="656716" cy="12541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6018678" y="4315671"/>
              <a:ext cx="344221" cy="14763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5959987" y="3956896"/>
              <a:ext cx="191938" cy="49847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6193168" y="4134696"/>
              <a:ext cx="407672" cy="1238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5650664" y="4061671"/>
              <a:ext cx="155454" cy="682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5650664" y="4183908"/>
              <a:ext cx="155454" cy="6985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6207445" y="4395046"/>
              <a:ext cx="155454" cy="6985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5650664" y="4307733"/>
              <a:ext cx="155454" cy="6985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6434281" y="4399808"/>
              <a:ext cx="155454" cy="6826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6426350" y="4304558"/>
              <a:ext cx="155454" cy="6985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</p:grpSp>
      <p:cxnSp>
        <p:nvCxnSpPr>
          <p:cNvPr id="42" name="Straight Arrow Connector 199"/>
          <p:cNvCxnSpPr>
            <a:endCxn id="4" idx="1"/>
          </p:cNvCxnSpPr>
          <p:nvPr/>
        </p:nvCxnSpPr>
        <p:spPr bwMode="auto">
          <a:xfrm rot="16200000" flipH="1">
            <a:off x="3987341" y="2378045"/>
            <a:ext cx="1406525" cy="830263"/>
          </a:xfrm>
          <a:prstGeom prst="bentConnector3">
            <a:avLst>
              <a:gd name="adj1" fmla="val 50000"/>
            </a:avLst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3" name="Can 42"/>
          <p:cNvSpPr/>
          <p:nvPr/>
        </p:nvSpPr>
        <p:spPr>
          <a:xfrm>
            <a:off x="1410021" y="3532952"/>
            <a:ext cx="401637" cy="422275"/>
          </a:xfrm>
          <a:prstGeom prst="can">
            <a:avLst/>
          </a:prstGeom>
          <a:solidFill>
            <a:srgbClr val="FFFFFF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44" name="Can 43"/>
          <p:cNvSpPr/>
          <p:nvPr/>
        </p:nvSpPr>
        <p:spPr>
          <a:xfrm>
            <a:off x="1857689" y="3745677"/>
            <a:ext cx="315912" cy="307975"/>
          </a:xfrm>
          <a:prstGeom prst="can">
            <a:avLst/>
          </a:prstGeom>
          <a:solidFill>
            <a:srgbClr val="FFFFFF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cxnSp>
        <p:nvCxnSpPr>
          <p:cNvPr id="45" name="Straight Arrow Connector 199"/>
          <p:cNvCxnSpPr>
            <a:stCxn id="149" idx="2"/>
            <a:endCxn id="44" idx="1"/>
          </p:cNvCxnSpPr>
          <p:nvPr/>
        </p:nvCxnSpPr>
        <p:spPr bwMode="auto">
          <a:xfrm rot="16200000" flipH="1">
            <a:off x="1153655" y="2882854"/>
            <a:ext cx="1689100" cy="36513"/>
          </a:xfrm>
          <a:prstGeom prst="bentConnector3">
            <a:avLst>
              <a:gd name="adj1" fmla="val 50000"/>
            </a:avLst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6" name="Straight Arrow Connector 196"/>
          <p:cNvCxnSpPr>
            <a:stCxn id="148" idx="2"/>
            <a:endCxn id="43" idx="1"/>
          </p:cNvCxnSpPr>
          <p:nvPr/>
        </p:nvCxnSpPr>
        <p:spPr bwMode="auto">
          <a:xfrm rot="5400000">
            <a:off x="913945" y="2755871"/>
            <a:ext cx="1474787" cy="79375"/>
          </a:xfrm>
          <a:prstGeom prst="bentConnector3">
            <a:avLst>
              <a:gd name="adj1" fmla="val 50000"/>
            </a:avLst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7" name="Can 46"/>
          <p:cNvSpPr/>
          <p:nvPr/>
        </p:nvSpPr>
        <p:spPr>
          <a:xfrm>
            <a:off x="1014738" y="3745648"/>
            <a:ext cx="555625" cy="357188"/>
          </a:xfrm>
          <a:prstGeom prst="can">
            <a:avLst/>
          </a:prstGeom>
          <a:solidFill>
            <a:srgbClr val="FFFFFF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cxnSp>
        <p:nvCxnSpPr>
          <p:cNvPr id="48" name="Straight Arrow Connector 199"/>
          <p:cNvCxnSpPr>
            <a:stCxn id="147" idx="2"/>
            <a:endCxn id="51" idx="1"/>
          </p:cNvCxnSpPr>
          <p:nvPr/>
        </p:nvCxnSpPr>
        <p:spPr bwMode="auto">
          <a:xfrm rot="16200000" flipH="1">
            <a:off x="1358875" y="2118858"/>
            <a:ext cx="1719263" cy="1594643"/>
          </a:xfrm>
          <a:prstGeom prst="bentConnector3">
            <a:avLst>
              <a:gd name="adj1" fmla="val 50000"/>
            </a:avLst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9" name="Straight Arrow Connector 196"/>
          <p:cNvCxnSpPr>
            <a:stCxn id="144" idx="2"/>
            <a:endCxn id="47" idx="1"/>
          </p:cNvCxnSpPr>
          <p:nvPr/>
        </p:nvCxnSpPr>
        <p:spPr bwMode="auto">
          <a:xfrm rot="16200000" flipH="1">
            <a:off x="372608" y="2825704"/>
            <a:ext cx="1689100" cy="150813"/>
          </a:xfrm>
          <a:prstGeom prst="bentConnector3">
            <a:avLst>
              <a:gd name="adj1" fmla="val 50000"/>
            </a:avLst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0" name="Can 49"/>
          <p:cNvSpPr/>
          <p:nvPr/>
        </p:nvSpPr>
        <p:spPr>
          <a:xfrm>
            <a:off x="2408573" y="3561527"/>
            <a:ext cx="403225" cy="423863"/>
          </a:xfrm>
          <a:prstGeom prst="can">
            <a:avLst/>
          </a:prstGeom>
          <a:solidFill>
            <a:srgbClr val="FFFFFF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51" name="Can 50"/>
          <p:cNvSpPr/>
          <p:nvPr/>
        </p:nvSpPr>
        <p:spPr>
          <a:xfrm>
            <a:off x="2857814" y="3775811"/>
            <a:ext cx="315912" cy="306387"/>
          </a:xfrm>
          <a:prstGeom prst="can">
            <a:avLst/>
          </a:prstGeom>
          <a:solidFill>
            <a:srgbClr val="FFFFFF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cxnSp>
        <p:nvCxnSpPr>
          <p:cNvPr id="52" name="Straight Arrow Connector 199"/>
          <p:cNvCxnSpPr>
            <a:endCxn id="51" idx="1"/>
          </p:cNvCxnSpPr>
          <p:nvPr/>
        </p:nvCxnSpPr>
        <p:spPr bwMode="auto">
          <a:xfrm rot="16200000" flipH="1">
            <a:off x="2102174" y="2862999"/>
            <a:ext cx="1217613" cy="608012"/>
          </a:xfrm>
          <a:prstGeom prst="bentConnector3">
            <a:avLst>
              <a:gd name="adj1" fmla="val 65645"/>
            </a:avLst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3" name="Straight Arrow Connector 196"/>
          <p:cNvCxnSpPr>
            <a:stCxn id="205" idx="3"/>
            <a:endCxn id="50" idx="1"/>
          </p:cNvCxnSpPr>
          <p:nvPr/>
        </p:nvCxnSpPr>
        <p:spPr bwMode="auto">
          <a:xfrm rot="16200000" flipH="1">
            <a:off x="2037513" y="2988858"/>
            <a:ext cx="558084" cy="587253"/>
          </a:xfrm>
          <a:prstGeom prst="bentConnector3">
            <a:avLst>
              <a:gd name="adj1" fmla="val 77633"/>
            </a:avLst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4" name="Can 53"/>
          <p:cNvSpPr/>
          <p:nvPr/>
        </p:nvSpPr>
        <p:spPr>
          <a:xfrm>
            <a:off x="4227884" y="3799624"/>
            <a:ext cx="555625" cy="357188"/>
          </a:xfrm>
          <a:prstGeom prst="can">
            <a:avLst/>
          </a:prstGeom>
          <a:solidFill>
            <a:srgbClr val="FFFFFF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cxnSp>
        <p:nvCxnSpPr>
          <p:cNvPr id="55" name="Straight Arrow Connector 196"/>
          <p:cNvCxnSpPr>
            <a:stCxn id="61" idx="2"/>
            <a:endCxn id="54" idx="1"/>
          </p:cNvCxnSpPr>
          <p:nvPr/>
        </p:nvCxnSpPr>
        <p:spPr bwMode="auto">
          <a:xfrm rot="5400000">
            <a:off x="3683372" y="2929678"/>
            <a:ext cx="1692275" cy="47625"/>
          </a:xfrm>
          <a:prstGeom prst="bentConnector3">
            <a:avLst>
              <a:gd name="adj1" fmla="val 50000"/>
            </a:avLst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6" name="Can 55"/>
          <p:cNvSpPr/>
          <p:nvPr/>
        </p:nvSpPr>
        <p:spPr>
          <a:xfrm>
            <a:off x="3321370" y="3615502"/>
            <a:ext cx="401637" cy="423863"/>
          </a:xfrm>
          <a:prstGeom prst="can">
            <a:avLst/>
          </a:prstGeom>
          <a:solidFill>
            <a:srgbClr val="FFFFFF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57" name="Can 56"/>
          <p:cNvSpPr/>
          <p:nvPr/>
        </p:nvSpPr>
        <p:spPr>
          <a:xfrm>
            <a:off x="3769039" y="3829787"/>
            <a:ext cx="315912" cy="306387"/>
          </a:xfrm>
          <a:prstGeom prst="can">
            <a:avLst/>
          </a:prstGeom>
          <a:solidFill>
            <a:srgbClr val="FFFFFF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cxnSp>
        <p:nvCxnSpPr>
          <p:cNvPr id="58" name="Straight Arrow Connector 199"/>
          <p:cNvCxnSpPr>
            <a:endCxn id="57" idx="1"/>
          </p:cNvCxnSpPr>
          <p:nvPr/>
        </p:nvCxnSpPr>
        <p:spPr bwMode="auto">
          <a:xfrm rot="5400000">
            <a:off x="3377778" y="2605041"/>
            <a:ext cx="1774825" cy="674687"/>
          </a:xfrm>
          <a:prstGeom prst="bentConnector3">
            <a:avLst>
              <a:gd name="adj1" fmla="val 70956"/>
            </a:avLst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9" name="Straight Arrow Connector 196"/>
          <p:cNvCxnSpPr>
            <a:stCxn id="61" idx="2"/>
            <a:endCxn id="51" idx="1"/>
          </p:cNvCxnSpPr>
          <p:nvPr/>
        </p:nvCxnSpPr>
        <p:spPr bwMode="auto">
          <a:xfrm rot="5400000">
            <a:off x="2950309" y="2172832"/>
            <a:ext cx="1668463" cy="1537494"/>
          </a:xfrm>
          <a:prstGeom prst="bentConnector3">
            <a:avLst>
              <a:gd name="adj1" fmla="val 66855"/>
            </a:avLst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1" name="Rectangle 60"/>
          <p:cNvSpPr/>
          <p:nvPr/>
        </p:nvSpPr>
        <p:spPr>
          <a:xfrm>
            <a:off x="3930964" y="1232638"/>
            <a:ext cx="1244600" cy="874712"/>
          </a:xfrm>
          <a:prstGeom prst="rect">
            <a:avLst/>
          </a:prstGeom>
          <a:solidFill>
            <a:srgbClr val="FFFFFF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4307201" y="1353286"/>
            <a:ext cx="503238" cy="482600"/>
          </a:xfrm>
          <a:prstGeom prst="rect">
            <a:avLst/>
          </a:prstGeom>
          <a:solidFill>
            <a:srgbClr val="FFFFFF"/>
          </a:solidFill>
          <a:ln w="6350" cmpd="sng"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63" name="Rectangle 62"/>
          <p:cNvSpPr/>
          <p:nvPr/>
        </p:nvSpPr>
        <p:spPr bwMode="auto">
          <a:xfrm>
            <a:off x="3946897" y="1267569"/>
            <a:ext cx="1216025" cy="73025"/>
          </a:xfrm>
          <a:prstGeom prst="rect">
            <a:avLst/>
          </a:prstGeom>
          <a:solidFill>
            <a:schemeClr val="tx1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3967476" y="1910500"/>
            <a:ext cx="1181100" cy="147638"/>
          </a:xfrm>
          <a:prstGeom prst="rect">
            <a:avLst/>
          </a:prstGeom>
          <a:solidFill>
            <a:srgbClr val="FFFFFF"/>
          </a:solidFill>
          <a:ln w="3175" cmpd="sng"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65" name="Round Diagonal Corner Rectangle 64"/>
          <p:cNvSpPr/>
          <p:nvPr/>
        </p:nvSpPr>
        <p:spPr>
          <a:xfrm>
            <a:off x="4589781" y="1483461"/>
            <a:ext cx="60325" cy="63500"/>
          </a:xfrm>
          <a:prstGeom prst="round2DiagRect">
            <a:avLst>
              <a:gd name="adj1" fmla="val 38097"/>
              <a:gd name="adj2" fmla="val 0"/>
            </a:avLst>
          </a:prstGeom>
          <a:solidFill>
            <a:schemeClr val="accent5"/>
          </a:solidFill>
          <a:ln w="6350" cmpd="sng"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eaLnBrk="0" hangingPunct="0">
              <a:defRPr/>
            </a:pPr>
            <a:endParaRPr lang="en-US">
              <a:solidFill>
                <a:prstClr val="white"/>
              </a:solidFill>
              <a:latin typeface="Arial"/>
              <a:ea typeface="ＭＳ Ｐゴシック"/>
            </a:endParaRPr>
          </a:p>
        </p:txBody>
      </p:sp>
      <p:sp>
        <p:nvSpPr>
          <p:cNvPr id="66" name="Cross 65"/>
          <p:cNvSpPr/>
          <p:nvPr/>
        </p:nvSpPr>
        <p:spPr>
          <a:xfrm>
            <a:off x="4589781" y="1632686"/>
            <a:ext cx="60325" cy="57150"/>
          </a:xfrm>
          <a:prstGeom prst="plus">
            <a:avLst/>
          </a:prstGeom>
          <a:solidFill>
            <a:schemeClr val="accent4"/>
          </a:solidFill>
          <a:ln w="6350" cmpd="sng"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grpSp>
        <p:nvGrpSpPr>
          <p:cNvPr id="67" name="Group 4"/>
          <p:cNvGrpSpPr>
            <a:grpSpLocks/>
          </p:cNvGrpSpPr>
          <p:nvPr/>
        </p:nvGrpSpPr>
        <p:grpSpPr bwMode="auto">
          <a:xfrm>
            <a:off x="4421559" y="1712090"/>
            <a:ext cx="42863" cy="79375"/>
            <a:chOff x="603250" y="4737100"/>
            <a:chExt cx="355600" cy="654050"/>
          </a:xfrm>
        </p:grpSpPr>
        <p:sp>
          <p:nvSpPr>
            <p:cNvPr id="68" name="Delay 67"/>
            <p:cNvSpPr/>
            <p:nvPr/>
          </p:nvSpPr>
          <p:spPr>
            <a:xfrm rot="16200000">
              <a:off x="545596" y="4977888"/>
              <a:ext cx="470916" cy="355600"/>
            </a:xfrm>
            <a:prstGeom prst="flowChartDelay">
              <a:avLst/>
            </a:prstGeom>
            <a:solidFill>
              <a:srgbClr val="FFFF00"/>
            </a:solidFill>
            <a:ln w="6350" cmpd="sng">
              <a:solidFill>
                <a:srgbClr val="1F497D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GB">
                <a:solidFill>
                  <a:prstClr val="white"/>
                </a:solidFill>
                <a:latin typeface="Arial"/>
                <a:ea typeface="ＭＳ Ｐゴシック"/>
              </a:endParaRPr>
            </a:p>
          </p:txBody>
        </p:sp>
        <p:sp>
          <p:nvSpPr>
            <p:cNvPr id="69" name="Oval 68"/>
            <p:cNvSpPr/>
            <p:nvPr/>
          </p:nvSpPr>
          <p:spPr>
            <a:xfrm>
              <a:off x="628650" y="4737100"/>
              <a:ext cx="304800" cy="279400"/>
            </a:xfrm>
            <a:prstGeom prst="ellipse">
              <a:avLst/>
            </a:prstGeom>
            <a:solidFill>
              <a:schemeClr val="bg2"/>
            </a:solidFill>
            <a:ln w="6350" cmpd="sng">
              <a:solidFill>
                <a:schemeClr val="tx2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GB">
                <a:solidFill>
                  <a:prstClr val="white"/>
                </a:solidFill>
                <a:latin typeface="Arial"/>
                <a:ea typeface="ＭＳ Ｐゴシック"/>
              </a:endParaRPr>
            </a:p>
          </p:txBody>
        </p:sp>
      </p:grpSp>
      <p:grpSp>
        <p:nvGrpSpPr>
          <p:cNvPr id="70" name="Group 4"/>
          <p:cNvGrpSpPr>
            <a:grpSpLocks/>
          </p:cNvGrpSpPr>
          <p:nvPr/>
        </p:nvGrpSpPr>
        <p:grpSpPr bwMode="auto">
          <a:xfrm>
            <a:off x="4454839" y="1458062"/>
            <a:ext cx="44450" cy="85725"/>
            <a:chOff x="603250" y="4737100"/>
            <a:chExt cx="355600" cy="654050"/>
          </a:xfrm>
        </p:grpSpPr>
        <p:sp>
          <p:nvSpPr>
            <p:cNvPr id="71" name="Delay 70"/>
            <p:cNvSpPr/>
            <p:nvPr/>
          </p:nvSpPr>
          <p:spPr>
            <a:xfrm rot="16200000">
              <a:off x="544859" y="4977167"/>
              <a:ext cx="472373" cy="355600"/>
            </a:xfrm>
            <a:prstGeom prst="flowChartDelay">
              <a:avLst/>
            </a:prstGeom>
            <a:solidFill>
              <a:schemeClr val="tx2"/>
            </a:solidFill>
            <a:ln w="6350" cmpd="sng">
              <a:solidFill>
                <a:srgbClr val="1F497D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GB">
                <a:solidFill>
                  <a:prstClr val="white"/>
                </a:solidFill>
                <a:latin typeface="Arial"/>
                <a:ea typeface="ＭＳ Ｐゴシック"/>
              </a:endParaRPr>
            </a:p>
          </p:txBody>
        </p:sp>
        <p:sp>
          <p:nvSpPr>
            <p:cNvPr id="72" name="Oval 71"/>
            <p:cNvSpPr/>
            <p:nvPr/>
          </p:nvSpPr>
          <p:spPr>
            <a:xfrm>
              <a:off x="628650" y="4737100"/>
              <a:ext cx="304800" cy="279400"/>
            </a:xfrm>
            <a:prstGeom prst="ellipse">
              <a:avLst/>
            </a:prstGeom>
            <a:solidFill>
              <a:schemeClr val="bg2"/>
            </a:solidFill>
            <a:ln w="6350" cmpd="sng">
              <a:solidFill>
                <a:schemeClr val="tx2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GB">
                <a:solidFill>
                  <a:prstClr val="white"/>
                </a:solidFill>
                <a:latin typeface="Arial"/>
                <a:ea typeface="ＭＳ Ｐゴシック"/>
              </a:endParaRPr>
            </a:p>
          </p:txBody>
        </p:sp>
      </p:grpSp>
      <p:cxnSp>
        <p:nvCxnSpPr>
          <p:cNvPr id="73" name="Straight Connector 72"/>
          <p:cNvCxnSpPr>
            <a:stCxn id="71" idx="2"/>
            <a:endCxn id="65" idx="2"/>
          </p:cNvCxnSpPr>
          <p:nvPr/>
        </p:nvCxnSpPr>
        <p:spPr bwMode="auto">
          <a:xfrm>
            <a:off x="4499347" y="1512059"/>
            <a:ext cx="90487" cy="3175"/>
          </a:xfrm>
          <a:prstGeom prst="line">
            <a:avLst/>
          </a:prstGeom>
          <a:solidFill>
            <a:srgbClr val="CC99FF"/>
          </a:solidFill>
          <a:ln w="63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4" name="Straight Connector 73"/>
          <p:cNvCxnSpPr>
            <a:stCxn id="66" idx="0"/>
            <a:endCxn id="65" idx="1"/>
          </p:cNvCxnSpPr>
          <p:nvPr/>
        </p:nvCxnSpPr>
        <p:spPr bwMode="auto">
          <a:xfrm flipH="1" flipV="1">
            <a:off x="4619939" y="1546961"/>
            <a:ext cx="0" cy="85725"/>
          </a:xfrm>
          <a:prstGeom prst="line">
            <a:avLst/>
          </a:prstGeom>
          <a:solidFill>
            <a:srgbClr val="CC99FF"/>
          </a:solidFill>
          <a:ln w="63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5" name="Straight Connector 74"/>
          <p:cNvCxnSpPr>
            <a:stCxn id="66" idx="2"/>
            <a:endCxn id="68" idx="2"/>
          </p:cNvCxnSpPr>
          <p:nvPr/>
        </p:nvCxnSpPr>
        <p:spPr bwMode="auto">
          <a:xfrm flipH="1">
            <a:off x="4464422" y="1689865"/>
            <a:ext cx="155575" cy="73025"/>
          </a:xfrm>
          <a:prstGeom prst="line">
            <a:avLst/>
          </a:prstGeom>
          <a:solidFill>
            <a:srgbClr val="CC99FF"/>
          </a:solidFill>
          <a:ln w="63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6" name="Rectangle 75"/>
          <p:cNvSpPr/>
          <p:nvPr/>
        </p:nvSpPr>
        <p:spPr>
          <a:xfrm>
            <a:off x="3969064" y="1854937"/>
            <a:ext cx="1179512" cy="4445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108000" tIns="0" bIns="46800" anchor="ctr"/>
          <a:lstStyle/>
          <a:p>
            <a:pPr eaLnBrk="0" hangingPunct="0">
              <a:defRPr/>
            </a:pPr>
            <a:endParaRPr lang="en-US" sz="1200" dirty="0">
              <a:solidFill>
                <a:prstClr val="white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4835846" y="1356461"/>
            <a:ext cx="314325" cy="381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108000" tIns="0" bIns="46800" anchor="ctr"/>
          <a:lstStyle/>
          <a:p>
            <a:pPr eaLnBrk="0" hangingPunct="0">
              <a:defRPr/>
            </a:pPr>
            <a:endParaRPr lang="en-US" sz="1200" dirty="0">
              <a:solidFill>
                <a:prstClr val="white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4307259" y="1351698"/>
            <a:ext cx="506413" cy="39688"/>
          </a:xfrm>
          <a:prstGeom prst="rect">
            <a:avLst/>
          </a:prstGeom>
          <a:solidFill>
            <a:schemeClr val="accent5">
              <a:lumMod val="50000"/>
            </a:schemeClr>
          </a:solidFill>
          <a:ln w="6350" cmpd="sng"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108000" tIns="0" bIns="46800" anchor="ctr"/>
          <a:lstStyle/>
          <a:p>
            <a:pPr eaLnBrk="0" hangingPunct="0">
              <a:defRPr/>
            </a:pPr>
            <a:endParaRPr lang="en-US" sz="1200" dirty="0">
              <a:solidFill>
                <a:prstClr val="white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4837427" y="1394561"/>
            <a:ext cx="314325" cy="438150"/>
          </a:xfrm>
          <a:prstGeom prst="rect">
            <a:avLst/>
          </a:prstGeom>
          <a:solidFill>
            <a:srgbClr val="FFFFFF"/>
          </a:solidFill>
          <a:ln w="3175" cmpd="sng"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4856476" y="1432661"/>
            <a:ext cx="273050" cy="381000"/>
          </a:xfrm>
          <a:prstGeom prst="rect">
            <a:avLst/>
          </a:prstGeom>
          <a:solidFill>
            <a:srgbClr val="FFFFFF"/>
          </a:solidFill>
          <a:ln w="3175" cmpd="sng">
            <a:solidFill>
              <a:schemeClr val="accent5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3967481" y="1361224"/>
            <a:ext cx="314325" cy="471488"/>
          </a:xfrm>
          <a:prstGeom prst="rect">
            <a:avLst/>
          </a:prstGeom>
          <a:solidFill>
            <a:srgbClr val="FFFFFF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grpSp>
        <p:nvGrpSpPr>
          <p:cNvPr id="82" name="Group 193"/>
          <p:cNvGrpSpPr>
            <a:grpSpLocks/>
          </p:cNvGrpSpPr>
          <p:nvPr/>
        </p:nvGrpSpPr>
        <p:grpSpPr bwMode="auto">
          <a:xfrm>
            <a:off x="3981764" y="1385046"/>
            <a:ext cx="252412" cy="369887"/>
            <a:chOff x="552317" y="2476596"/>
            <a:chExt cx="701871" cy="1650326"/>
          </a:xfrm>
        </p:grpSpPr>
        <p:grpSp>
          <p:nvGrpSpPr>
            <p:cNvPr id="83" name="Group 218"/>
            <p:cNvGrpSpPr>
              <a:grpSpLocks/>
            </p:cNvGrpSpPr>
            <p:nvPr/>
          </p:nvGrpSpPr>
          <p:grpSpPr bwMode="auto">
            <a:xfrm>
              <a:off x="552317" y="2476596"/>
              <a:ext cx="692981" cy="531812"/>
              <a:chOff x="1933176" y="4572069"/>
              <a:chExt cx="813220" cy="531812"/>
            </a:xfrm>
          </p:grpSpPr>
          <p:sp>
            <p:nvSpPr>
              <p:cNvPr id="94" name="Rectangle 93"/>
              <p:cNvSpPr/>
              <p:nvPr/>
            </p:nvSpPr>
            <p:spPr>
              <a:xfrm>
                <a:off x="1938355" y="4699562"/>
                <a:ext cx="657889" cy="9916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1933176" y="4572069"/>
                <a:ext cx="134686" cy="8499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96" name="Rectangle 95"/>
              <p:cNvSpPr/>
              <p:nvPr/>
            </p:nvSpPr>
            <p:spPr>
              <a:xfrm>
                <a:off x="2088582" y="4848302"/>
                <a:ext cx="657885" cy="9916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1959075" y="5004126"/>
                <a:ext cx="435138" cy="9916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</p:grpSp>
        <p:grpSp>
          <p:nvGrpSpPr>
            <p:cNvPr id="84" name="Group 218"/>
            <p:cNvGrpSpPr>
              <a:grpSpLocks/>
            </p:cNvGrpSpPr>
            <p:nvPr/>
          </p:nvGrpSpPr>
          <p:grpSpPr bwMode="auto">
            <a:xfrm>
              <a:off x="559469" y="3064221"/>
              <a:ext cx="690274" cy="404812"/>
              <a:chOff x="1936353" y="4699069"/>
              <a:chExt cx="810043" cy="404812"/>
            </a:xfrm>
          </p:grpSpPr>
          <p:sp>
            <p:nvSpPr>
              <p:cNvPr id="91" name="Rectangle 90"/>
              <p:cNvSpPr/>
              <p:nvPr/>
            </p:nvSpPr>
            <p:spPr>
              <a:xfrm>
                <a:off x="1938321" y="4699328"/>
                <a:ext cx="657886" cy="9916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92" name="Rectangle 91"/>
              <p:cNvSpPr/>
              <p:nvPr/>
            </p:nvSpPr>
            <p:spPr>
              <a:xfrm>
                <a:off x="2088545" y="4848073"/>
                <a:ext cx="657890" cy="9916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93" name="Rectangle 92"/>
              <p:cNvSpPr/>
              <p:nvPr/>
            </p:nvSpPr>
            <p:spPr>
              <a:xfrm>
                <a:off x="1959042" y="5003898"/>
                <a:ext cx="435139" cy="9916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</p:grpSp>
        <p:grpSp>
          <p:nvGrpSpPr>
            <p:cNvPr id="85" name="Group 218"/>
            <p:cNvGrpSpPr>
              <a:grpSpLocks/>
            </p:cNvGrpSpPr>
            <p:nvPr/>
          </p:nvGrpSpPr>
          <p:grpSpPr bwMode="auto">
            <a:xfrm>
              <a:off x="578418" y="3561833"/>
              <a:ext cx="671326" cy="252412"/>
              <a:chOff x="1958589" y="4851469"/>
              <a:chExt cx="787807" cy="252412"/>
            </a:xfrm>
          </p:grpSpPr>
          <p:sp>
            <p:nvSpPr>
              <p:cNvPr id="89" name="Rectangle 88"/>
              <p:cNvSpPr/>
              <p:nvPr/>
            </p:nvSpPr>
            <p:spPr>
              <a:xfrm>
                <a:off x="2088543" y="4849921"/>
                <a:ext cx="657889" cy="9916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1959039" y="5005746"/>
                <a:ext cx="435138" cy="9916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</p:grpSp>
        <p:grpSp>
          <p:nvGrpSpPr>
            <p:cNvPr id="86" name="Group 218"/>
            <p:cNvGrpSpPr>
              <a:grpSpLocks/>
            </p:cNvGrpSpPr>
            <p:nvPr/>
          </p:nvGrpSpPr>
          <p:grpSpPr bwMode="auto">
            <a:xfrm>
              <a:off x="582862" y="3874510"/>
              <a:ext cx="671326" cy="252412"/>
              <a:chOff x="1958589" y="4851469"/>
              <a:chExt cx="787807" cy="252412"/>
            </a:xfrm>
          </p:grpSpPr>
          <p:sp>
            <p:nvSpPr>
              <p:cNvPr id="87" name="Rectangle 86"/>
              <p:cNvSpPr/>
              <p:nvPr/>
            </p:nvSpPr>
            <p:spPr>
              <a:xfrm>
                <a:off x="2088510" y="4848895"/>
                <a:ext cx="657886" cy="9916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1959003" y="5004720"/>
                <a:ext cx="435138" cy="9916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</p:grpSp>
      </p:grpSp>
      <p:sp>
        <p:nvSpPr>
          <p:cNvPr id="98" name="Rectangle 97"/>
          <p:cNvSpPr/>
          <p:nvPr/>
        </p:nvSpPr>
        <p:spPr bwMode="auto">
          <a:xfrm>
            <a:off x="4897751" y="1439013"/>
            <a:ext cx="109538" cy="119062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cxnSp>
        <p:nvCxnSpPr>
          <p:cNvPr id="99" name="Straight Connector 98"/>
          <p:cNvCxnSpPr/>
          <p:nvPr/>
        </p:nvCxnSpPr>
        <p:spPr bwMode="auto">
          <a:xfrm>
            <a:off x="5035864" y="1402527"/>
            <a:ext cx="0" cy="411163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0" name="Straight Connector 99"/>
          <p:cNvCxnSpPr/>
          <p:nvPr/>
        </p:nvCxnSpPr>
        <p:spPr bwMode="auto">
          <a:xfrm flipH="1">
            <a:off x="4856476" y="1607286"/>
            <a:ext cx="273050" cy="0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1" name="Straight Connector 100"/>
          <p:cNvCxnSpPr/>
          <p:nvPr/>
        </p:nvCxnSpPr>
        <p:spPr bwMode="auto">
          <a:xfrm flipH="1">
            <a:off x="4856476" y="1642211"/>
            <a:ext cx="273050" cy="0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2" name="Straight Connector 101"/>
          <p:cNvCxnSpPr/>
          <p:nvPr/>
        </p:nvCxnSpPr>
        <p:spPr bwMode="auto">
          <a:xfrm flipH="1">
            <a:off x="4856476" y="1675548"/>
            <a:ext cx="273050" cy="0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3" name="Straight Connector 102"/>
          <p:cNvCxnSpPr/>
          <p:nvPr/>
        </p:nvCxnSpPr>
        <p:spPr bwMode="auto">
          <a:xfrm flipH="1">
            <a:off x="4856476" y="1710473"/>
            <a:ext cx="273050" cy="0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4" name="Straight Connector 103"/>
          <p:cNvCxnSpPr/>
          <p:nvPr/>
        </p:nvCxnSpPr>
        <p:spPr bwMode="auto">
          <a:xfrm flipH="1">
            <a:off x="4856476" y="1743811"/>
            <a:ext cx="273050" cy="0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5" name="Straight Connector 104"/>
          <p:cNvCxnSpPr/>
          <p:nvPr/>
        </p:nvCxnSpPr>
        <p:spPr bwMode="auto">
          <a:xfrm flipH="1">
            <a:off x="4856476" y="1778736"/>
            <a:ext cx="273050" cy="0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6" name="Straight Connector 105"/>
          <p:cNvCxnSpPr/>
          <p:nvPr/>
        </p:nvCxnSpPr>
        <p:spPr bwMode="auto">
          <a:xfrm flipH="1">
            <a:off x="4854889" y="1470761"/>
            <a:ext cx="273050" cy="0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7" name="Straight Connector 106"/>
          <p:cNvCxnSpPr/>
          <p:nvPr/>
        </p:nvCxnSpPr>
        <p:spPr bwMode="auto">
          <a:xfrm flipH="1">
            <a:off x="4854889" y="1504098"/>
            <a:ext cx="273050" cy="0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8" name="Straight Connector 107"/>
          <p:cNvCxnSpPr/>
          <p:nvPr/>
        </p:nvCxnSpPr>
        <p:spPr bwMode="auto">
          <a:xfrm flipH="1">
            <a:off x="4854889" y="1539023"/>
            <a:ext cx="273050" cy="0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9" name="Straight Connector 108"/>
          <p:cNvCxnSpPr/>
          <p:nvPr/>
        </p:nvCxnSpPr>
        <p:spPr bwMode="auto">
          <a:xfrm flipH="1">
            <a:off x="4854889" y="1572361"/>
            <a:ext cx="273050" cy="0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0" name="Straight Connector 109"/>
          <p:cNvCxnSpPr/>
          <p:nvPr/>
        </p:nvCxnSpPr>
        <p:spPr bwMode="auto">
          <a:xfrm>
            <a:off x="4883464" y="1402527"/>
            <a:ext cx="0" cy="411163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11" name="Group 97"/>
          <p:cNvGrpSpPr>
            <a:grpSpLocks/>
          </p:cNvGrpSpPr>
          <p:nvPr/>
        </p:nvGrpSpPr>
        <p:grpSpPr bwMode="auto">
          <a:xfrm>
            <a:off x="4859677" y="1432663"/>
            <a:ext cx="23813" cy="25400"/>
            <a:chOff x="8112931" y="3217866"/>
            <a:chExt cx="110967" cy="110967"/>
          </a:xfrm>
        </p:grpSpPr>
        <p:sp>
          <p:nvSpPr>
            <p:cNvPr id="112" name="Oval 111"/>
            <p:cNvSpPr/>
            <p:nvPr/>
          </p:nvSpPr>
          <p:spPr>
            <a:xfrm>
              <a:off x="8112931" y="3217866"/>
              <a:ext cx="110967" cy="110967"/>
            </a:xfrm>
            <a:prstGeom prst="ellipse">
              <a:avLst/>
            </a:prstGeom>
            <a:solidFill>
              <a:srgbClr val="FFFFFF"/>
            </a:solidFill>
            <a:ln w="3175" cmpd="sng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13" name="Oval 112"/>
            <p:cNvSpPr/>
            <p:nvPr/>
          </p:nvSpPr>
          <p:spPr>
            <a:xfrm>
              <a:off x="8142522" y="3245608"/>
              <a:ext cx="51786" cy="55484"/>
            </a:xfrm>
            <a:prstGeom prst="ellipse">
              <a:avLst/>
            </a:prstGeom>
            <a:solidFill>
              <a:schemeClr val="tx1"/>
            </a:solidFill>
            <a:ln w="3175" cmpd="sng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</p:grpSp>
      <p:grpSp>
        <p:nvGrpSpPr>
          <p:cNvPr id="114" name="Group 98"/>
          <p:cNvGrpSpPr>
            <a:grpSpLocks/>
          </p:cNvGrpSpPr>
          <p:nvPr/>
        </p:nvGrpSpPr>
        <p:grpSpPr bwMode="auto">
          <a:xfrm>
            <a:off x="4859677" y="1442187"/>
            <a:ext cx="23813" cy="23812"/>
            <a:chOff x="8112931" y="3217866"/>
            <a:chExt cx="110967" cy="110967"/>
          </a:xfrm>
        </p:grpSpPr>
        <p:sp>
          <p:nvSpPr>
            <p:cNvPr id="115" name="Oval 114"/>
            <p:cNvSpPr/>
            <p:nvPr/>
          </p:nvSpPr>
          <p:spPr>
            <a:xfrm>
              <a:off x="8112931" y="3217866"/>
              <a:ext cx="110967" cy="110967"/>
            </a:xfrm>
            <a:prstGeom prst="ellipse">
              <a:avLst/>
            </a:prstGeom>
            <a:solidFill>
              <a:srgbClr val="FFFFFF"/>
            </a:solidFill>
            <a:ln w="3175" cmpd="sng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16" name="Oval 115"/>
            <p:cNvSpPr/>
            <p:nvPr/>
          </p:nvSpPr>
          <p:spPr>
            <a:xfrm>
              <a:off x="8142522" y="3247458"/>
              <a:ext cx="51786" cy="51783"/>
            </a:xfrm>
            <a:prstGeom prst="ellipse">
              <a:avLst/>
            </a:prstGeom>
            <a:solidFill>
              <a:schemeClr val="tx1"/>
            </a:solidFill>
            <a:ln w="3175" cmpd="sng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</p:grpSp>
      <p:grpSp>
        <p:nvGrpSpPr>
          <p:cNvPr id="117" name="Group 101"/>
          <p:cNvGrpSpPr>
            <a:grpSpLocks/>
          </p:cNvGrpSpPr>
          <p:nvPr/>
        </p:nvGrpSpPr>
        <p:grpSpPr bwMode="auto">
          <a:xfrm>
            <a:off x="4859677" y="1475524"/>
            <a:ext cx="23813" cy="25400"/>
            <a:chOff x="8112931" y="3217866"/>
            <a:chExt cx="110967" cy="110967"/>
          </a:xfrm>
        </p:grpSpPr>
        <p:sp>
          <p:nvSpPr>
            <p:cNvPr id="118" name="Oval 117"/>
            <p:cNvSpPr/>
            <p:nvPr/>
          </p:nvSpPr>
          <p:spPr>
            <a:xfrm>
              <a:off x="8112931" y="3217866"/>
              <a:ext cx="110967" cy="110967"/>
            </a:xfrm>
            <a:prstGeom prst="ellipse">
              <a:avLst/>
            </a:prstGeom>
            <a:solidFill>
              <a:srgbClr val="FFFFFF"/>
            </a:solidFill>
            <a:ln w="3175" cmpd="sng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19" name="Oval 118"/>
            <p:cNvSpPr/>
            <p:nvPr/>
          </p:nvSpPr>
          <p:spPr>
            <a:xfrm>
              <a:off x="8142522" y="3245608"/>
              <a:ext cx="51786" cy="55484"/>
            </a:xfrm>
            <a:prstGeom prst="ellipse">
              <a:avLst/>
            </a:prstGeom>
            <a:solidFill>
              <a:schemeClr val="tx1"/>
            </a:solidFill>
            <a:ln w="3175" cmpd="sng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</p:grpSp>
      <p:grpSp>
        <p:nvGrpSpPr>
          <p:cNvPr id="120" name="Group 104"/>
          <p:cNvGrpSpPr>
            <a:grpSpLocks/>
          </p:cNvGrpSpPr>
          <p:nvPr/>
        </p:nvGrpSpPr>
        <p:grpSpPr bwMode="auto">
          <a:xfrm>
            <a:off x="4859677" y="1510470"/>
            <a:ext cx="23813" cy="23813"/>
            <a:chOff x="8112931" y="3217866"/>
            <a:chExt cx="110967" cy="110967"/>
          </a:xfrm>
        </p:grpSpPr>
        <p:sp>
          <p:nvSpPr>
            <p:cNvPr id="121" name="Oval 120"/>
            <p:cNvSpPr/>
            <p:nvPr/>
          </p:nvSpPr>
          <p:spPr>
            <a:xfrm>
              <a:off x="8112931" y="3217866"/>
              <a:ext cx="110967" cy="110967"/>
            </a:xfrm>
            <a:prstGeom prst="ellipse">
              <a:avLst/>
            </a:prstGeom>
            <a:solidFill>
              <a:srgbClr val="FFFFFF"/>
            </a:solidFill>
            <a:ln w="3175" cmpd="sng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22" name="Oval 121"/>
            <p:cNvSpPr/>
            <p:nvPr/>
          </p:nvSpPr>
          <p:spPr>
            <a:xfrm>
              <a:off x="8142522" y="3247457"/>
              <a:ext cx="51786" cy="51786"/>
            </a:xfrm>
            <a:prstGeom prst="ellipse">
              <a:avLst/>
            </a:prstGeom>
            <a:solidFill>
              <a:schemeClr val="tx1"/>
            </a:solidFill>
            <a:ln w="3175" cmpd="sng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</p:grpSp>
      <p:sp>
        <p:nvSpPr>
          <p:cNvPr id="123" name="Rectangle 122"/>
          <p:cNvSpPr/>
          <p:nvPr/>
        </p:nvSpPr>
        <p:spPr bwMode="auto">
          <a:xfrm>
            <a:off x="3994472" y="1921611"/>
            <a:ext cx="109537" cy="119062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124" name="Rectangle 123"/>
          <p:cNvSpPr/>
          <p:nvPr/>
        </p:nvSpPr>
        <p:spPr bwMode="auto">
          <a:xfrm>
            <a:off x="4162739" y="1920052"/>
            <a:ext cx="366712" cy="119063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125" name="Rectangle 124"/>
          <p:cNvSpPr/>
          <p:nvPr/>
        </p:nvSpPr>
        <p:spPr bwMode="auto">
          <a:xfrm>
            <a:off x="4575489" y="1921640"/>
            <a:ext cx="323850" cy="117475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126" name="Rectangle 125"/>
          <p:cNvSpPr/>
          <p:nvPr/>
        </p:nvSpPr>
        <p:spPr bwMode="auto">
          <a:xfrm>
            <a:off x="4939026" y="1918437"/>
            <a:ext cx="177800" cy="119062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127" name="Rounded Rectangle 126"/>
          <p:cNvSpPr/>
          <p:nvPr/>
        </p:nvSpPr>
        <p:spPr>
          <a:xfrm>
            <a:off x="5029164" y="1860536"/>
            <a:ext cx="104641" cy="38603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3175" cmpd="sng">
            <a:solidFill>
              <a:schemeClr val="accent5">
                <a:lumMod val="40000"/>
                <a:lumOff val="60000"/>
              </a:schemeClr>
            </a:solidFill>
          </a:ln>
          <a:effectLst/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36000" tIns="0" rIns="36000" anchor="ctr"/>
          <a:lstStyle/>
          <a:p>
            <a:pPr algn="ctr" eaLnBrk="0" hangingPunct="0">
              <a:defRPr/>
            </a:pPr>
            <a:endParaRPr lang="en-US" sz="9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cxnSp>
        <p:nvCxnSpPr>
          <p:cNvPr id="128" name="Straight Connector 127"/>
          <p:cNvCxnSpPr/>
          <p:nvPr/>
        </p:nvCxnSpPr>
        <p:spPr bwMode="auto">
          <a:xfrm flipH="1">
            <a:off x="3967476" y="1945423"/>
            <a:ext cx="1181100" cy="0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9" name="Straight Connector 128"/>
          <p:cNvCxnSpPr/>
          <p:nvPr/>
        </p:nvCxnSpPr>
        <p:spPr bwMode="auto">
          <a:xfrm flipH="1">
            <a:off x="3967476" y="1980348"/>
            <a:ext cx="1181100" cy="0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0" name="Straight Connector 129"/>
          <p:cNvCxnSpPr/>
          <p:nvPr/>
        </p:nvCxnSpPr>
        <p:spPr bwMode="auto">
          <a:xfrm flipH="1">
            <a:off x="3967476" y="2013686"/>
            <a:ext cx="1181100" cy="0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1" name="Straight Connector 130"/>
          <p:cNvCxnSpPr/>
          <p:nvPr/>
        </p:nvCxnSpPr>
        <p:spPr bwMode="auto">
          <a:xfrm flipH="1">
            <a:off x="3967476" y="2048611"/>
            <a:ext cx="1181100" cy="0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2" name="Straight Connector 131"/>
          <p:cNvCxnSpPr>
            <a:stCxn id="64" idx="0"/>
            <a:endCxn id="64" idx="2"/>
          </p:cNvCxnSpPr>
          <p:nvPr/>
        </p:nvCxnSpPr>
        <p:spPr bwMode="auto">
          <a:xfrm>
            <a:off x="4558026" y="1910500"/>
            <a:ext cx="0" cy="147638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3" name="Straight Connector 132"/>
          <p:cNvCxnSpPr/>
          <p:nvPr/>
        </p:nvCxnSpPr>
        <p:spPr bwMode="auto">
          <a:xfrm>
            <a:off x="4918389" y="1907352"/>
            <a:ext cx="0" cy="149225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4" name="Straight Connector 133"/>
          <p:cNvCxnSpPr/>
          <p:nvPr/>
        </p:nvCxnSpPr>
        <p:spPr bwMode="auto">
          <a:xfrm>
            <a:off x="4150039" y="1912115"/>
            <a:ext cx="0" cy="149225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5" name="Rectangle 134"/>
          <p:cNvSpPr/>
          <p:nvPr/>
        </p:nvSpPr>
        <p:spPr bwMode="auto">
          <a:xfrm>
            <a:off x="4853310" y="1404086"/>
            <a:ext cx="212725" cy="28575"/>
          </a:xfrm>
          <a:prstGeom prst="rect">
            <a:avLst/>
          </a:prstGeom>
          <a:solidFill>
            <a:schemeClr val="tx1"/>
          </a:solidFill>
          <a:ln w="31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136" name="Rectangle 135"/>
          <p:cNvSpPr/>
          <p:nvPr/>
        </p:nvSpPr>
        <p:spPr>
          <a:xfrm>
            <a:off x="3969108" y="1351698"/>
            <a:ext cx="312737" cy="39688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108000" tIns="0" bIns="46800" anchor="ctr"/>
          <a:lstStyle/>
          <a:p>
            <a:pPr eaLnBrk="0" hangingPunct="0">
              <a:defRPr/>
            </a:pPr>
            <a:endParaRPr lang="en-US" sz="1200" dirty="0">
              <a:solidFill>
                <a:prstClr val="white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137" name="Can 136"/>
          <p:cNvSpPr/>
          <p:nvPr/>
        </p:nvSpPr>
        <p:spPr>
          <a:xfrm>
            <a:off x="6213789" y="3518636"/>
            <a:ext cx="538162" cy="600075"/>
          </a:xfrm>
          <a:prstGeom prst="can">
            <a:avLst/>
          </a:prstGeom>
          <a:solidFill>
            <a:srgbClr val="FFFFFF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138" name="Can 137"/>
          <p:cNvSpPr/>
          <p:nvPr/>
        </p:nvSpPr>
        <p:spPr>
          <a:xfrm>
            <a:off x="6661470" y="3732977"/>
            <a:ext cx="422275" cy="434975"/>
          </a:xfrm>
          <a:prstGeom prst="can">
            <a:avLst/>
          </a:prstGeom>
          <a:solidFill>
            <a:srgbClr val="FFFFFF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cxnSp>
        <p:nvCxnSpPr>
          <p:cNvPr id="139" name="Straight Arrow Connector 199"/>
          <p:cNvCxnSpPr>
            <a:stCxn id="27" idx="2"/>
            <a:endCxn id="138" idx="1"/>
          </p:cNvCxnSpPr>
          <p:nvPr/>
        </p:nvCxnSpPr>
        <p:spPr bwMode="auto">
          <a:xfrm rot="16200000" flipH="1">
            <a:off x="5862579" y="2722907"/>
            <a:ext cx="1641475" cy="378619"/>
          </a:xfrm>
          <a:prstGeom prst="bentConnector3">
            <a:avLst>
              <a:gd name="adj1" fmla="val 50000"/>
            </a:avLst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41" name="Group 27668"/>
          <p:cNvGrpSpPr>
            <a:grpSpLocks/>
          </p:cNvGrpSpPr>
          <p:nvPr/>
        </p:nvGrpSpPr>
        <p:grpSpPr bwMode="auto">
          <a:xfrm>
            <a:off x="943308" y="1243750"/>
            <a:ext cx="1228725" cy="863600"/>
            <a:chOff x="640045" y="3157538"/>
            <a:chExt cx="1228725" cy="863600"/>
          </a:xfrm>
        </p:grpSpPr>
        <p:sp>
          <p:nvSpPr>
            <p:cNvPr id="142" name="Rectangle 141"/>
            <p:cNvSpPr/>
            <p:nvPr/>
          </p:nvSpPr>
          <p:spPr bwMode="auto">
            <a:xfrm>
              <a:off x="640045" y="3157538"/>
              <a:ext cx="1228725" cy="863600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43" name="Rectangle 142"/>
            <p:cNvSpPr/>
            <p:nvPr/>
          </p:nvSpPr>
          <p:spPr bwMode="auto">
            <a:xfrm>
              <a:off x="690845" y="3198813"/>
              <a:ext cx="1136650" cy="8096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44" name="Rectangle 143"/>
            <p:cNvSpPr/>
            <p:nvPr/>
          </p:nvSpPr>
          <p:spPr bwMode="auto">
            <a:xfrm>
              <a:off x="700370" y="3309938"/>
              <a:ext cx="274637" cy="660400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45" name="Rectangle 144"/>
            <p:cNvSpPr/>
            <p:nvPr/>
          </p:nvSpPr>
          <p:spPr bwMode="auto">
            <a:xfrm>
              <a:off x="1533807" y="3309938"/>
              <a:ext cx="287338" cy="314325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46" name="Rectangle 145"/>
            <p:cNvSpPr/>
            <p:nvPr/>
          </p:nvSpPr>
          <p:spPr bwMode="auto">
            <a:xfrm>
              <a:off x="1005170" y="3309938"/>
              <a:ext cx="498475" cy="193675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47" name="Rectangle 146"/>
            <p:cNvSpPr/>
            <p:nvPr/>
          </p:nvSpPr>
          <p:spPr bwMode="auto">
            <a:xfrm>
              <a:off x="1005170" y="3813176"/>
              <a:ext cx="225425" cy="157162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48" name="Rectangle 147"/>
            <p:cNvSpPr/>
            <p:nvPr/>
          </p:nvSpPr>
          <p:spPr bwMode="auto">
            <a:xfrm>
              <a:off x="1270282" y="3814763"/>
              <a:ext cx="234950" cy="157163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49" name="Rectangle 148"/>
            <p:cNvSpPr/>
            <p:nvPr/>
          </p:nvSpPr>
          <p:spPr bwMode="auto">
            <a:xfrm>
              <a:off x="1532220" y="3656013"/>
              <a:ext cx="288925" cy="314325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50" name="Rectangle 149"/>
            <p:cNvSpPr/>
            <p:nvPr/>
          </p:nvSpPr>
          <p:spPr bwMode="auto">
            <a:xfrm>
              <a:off x="1049620" y="3354388"/>
              <a:ext cx="406400" cy="12223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51" name="Rectangle 150"/>
            <p:cNvSpPr/>
            <p:nvPr/>
          </p:nvSpPr>
          <p:spPr bwMode="auto">
            <a:xfrm>
              <a:off x="744820" y="3370263"/>
              <a:ext cx="180975" cy="55086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52" name="Rectangle 151"/>
            <p:cNvSpPr/>
            <p:nvPr/>
          </p:nvSpPr>
          <p:spPr bwMode="auto">
            <a:xfrm>
              <a:off x="1587782" y="3708401"/>
              <a:ext cx="163513" cy="2254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53" name="Rectangle 152"/>
            <p:cNvSpPr/>
            <p:nvPr/>
          </p:nvSpPr>
          <p:spPr bwMode="auto">
            <a:xfrm>
              <a:off x="1592545" y="3354388"/>
              <a:ext cx="163512" cy="2254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54" name="Rectangle 153"/>
            <p:cNvSpPr/>
            <p:nvPr/>
          </p:nvSpPr>
          <p:spPr bwMode="auto">
            <a:xfrm>
              <a:off x="1308382" y="3860801"/>
              <a:ext cx="134938" cy="857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55" name="Rectangle 154"/>
            <p:cNvSpPr/>
            <p:nvPr/>
          </p:nvSpPr>
          <p:spPr bwMode="auto">
            <a:xfrm>
              <a:off x="1054382" y="3852863"/>
              <a:ext cx="134938" cy="857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grpSp>
          <p:nvGrpSpPr>
            <p:cNvPr id="156" name="Group 294"/>
            <p:cNvGrpSpPr>
              <a:grpSpLocks/>
            </p:cNvGrpSpPr>
            <p:nvPr/>
          </p:nvGrpSpPr>
          <p:grpSpPr bwMode="auto">
            <a:xfrm>
              <a:off x="997419" y="3522291"/>
              <a:ext cx="496710" cy="257828"/>
              <a:chOff x="339996" y="3313113"/>
              <a:chExt cx="1120775" cy="655637"/>
            </a:xfrm>
          </p:grpSpPr>
          <p:sp>
            <p:nvSpPr>
              <p:cNvPr id="157" name="Rectangle 156"/>
              <p:cNvSpPr/>
              <p:nvPr/>
            </p:nvSpPr>
            <p:spPr bwMode="auto">
              <a:xfrm>
                <a:off x="339574" y="3314059"/>
                <a:ext cx="1121177" cy="653976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cxnSp>
            <p:nvCxnSpPr>
              <p:cNvPr id="158" name="Straight Connector 157"/>
              <p:cNvCxnSpPr/>
              <p:nvPr/>
            </p:nvCxnSpPr>
            <p:spPr bwMode="auto">
              <a:xfrm>
                <a:off x="450618" y="3402871"/>
                <a:ext cx="0" cy="504613"/>
              </a:xfrm>
              <a:prstGeom prst="line">
                <a:avLst/>
              </a:prstGeom>
              <a:solidFill>
                <a:srgbClr val="CC99FF"/>
              </a:solidFill>
              <a:ln w="19050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59" name="Straight Connector 158"/>
              <p:cNvCxnSpPr/>
              <p:nvPr/>
            </p:nvCxnSpPr>
            <p:spPr bwMode="auto">
              <a:xfrm>
                <a:off x="425543" y="3883262"/>
                <a:ext cx="909836" cy="0"/>
              </a:xfrm>
              <a:prstGeom prst="line">
                <a:avLst/>
              </a:prstGeom>
              <a:solidFill>
                <a:srgbClr val="CC99FF"/>
              </a:solidFill>
              <a:ln w="19050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60" name="Rectangle 159"/>
              <p:cNvSpPr/>
              <p:nvPr/>
            </p:nvSpPr>
            <p:spPr bwMode="auto">
              <a:xfrm>
                <a:off x="550915" y="3487647"/>
                <a:ext cx="96714" cy="395615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tx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161" name="Rectangle 160"/>
              <p:cNvSpPr/>
              <p:nvPr/>
            </p:nvSpPr>
            <p:spPr bwMode="auto">
              <a:xfrm>
                <a:off x="751509" y="3588568"/>
                <a:ext cx="107461" cy="286621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  <a:ln>
                <a:solidFill>
                  <a:schemeClr val="tx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162" name="Rectangle 161"/>
              <p:cNvSpPr/>
              <p:nvPr/>
            </p:nvSpPr>
            <p:spPr bwMode="auto">
              <a:xfrm>
                <a:off x="1109712" y="3709674"/>
                <a:ext cx="93133" cy="169549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tx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163" name="Rectangle 162"/>
              <p:cNvSpPr/>
              <p:nvPr/>
            </p:nvSpPr>
            <p:spPr bwMode="auto">
              <a:xfrm>
                <a:off x="941355" y="3528016"/>
                <a:ext cx="85969" cy="351208"/>
              </a:xfrm>
              <a:prstGeom prst="rect">
                <a:avLst/>
              </a:prstGeom>
              <a:solidFill>
                <a:schemeClr val="accent5">
                  <a:lumMod val="75000"/>
                </a:schemeClr>
              </a:solidFill>
              <a:ln>
                <a:solidFill>
                  <a:schemeClr val="tx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</p:grpSp>
      </p:grpSp>
      <p:grpSp>
        <p:nvGrpSpPr>
          <p:cNvPr id="164" name="Group 27669"/>
          <p:cNvGrpSpPr>
            <a:grpSpLocks/>
          </p:cNvGrpSpPr>
          <p:nvPr/>
        </p:nvGrpSpPr>
        <p:grpSpPr bwMode="auto">
          <a:xfrm>
            <a:off x="2241907" y="1246924"/>
            <a:ext cx="1228725" cy="863600"/>
            <a:chOff x="1938138" y="3160713"/>
            <a:chExt cx="1228725" cy="863600"/>
          </a:xfrm>
        </p:grpSpPr>
        <p:sp>
          <p:nvSpPr>
            <p:cNvPr id="165" name="Rectangle 164"/>
            <p:cNvSpPr/>
            <p:nvPr/>
          </p:nvSpPr>
          <p:spPr bwMode="auto">
            <a:xfrm>
              <a:off x="1938138" y="3160713"/>
              <a:ext cx="1228725" cy="863600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66" name="Rectangle 165"/>
            <p:cNvSpPr/>
            <p:nvPr/>
          </p:nvSpPr>
          <p:spPr bwMode="auto">
            <a:xfrm>
              <a:off x="1988938" y="3201988"/>
              <a:ext cx="1136650" cy="8096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67" name="Rectangle 166"/>
            <p:cNvSpPr/>
            <p:nvPr/>
          </p:nvSpPr>
          <p:spPr bwMode="auto">
            <a:xfrm>
              <a:off x="1988938" y="3327401"/>
              <a:ext cx="274637" cy="660400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68" name="Rectangle 167"/>
            <p:cNvSpPr/>
            <p:nvPr/>
          </p:nvSpPr>
          <p:spPr bwMode="auto">
            <a:xfrm>
              <a:off x="2822375" y="3327401"/>
              <a:ext cx="287338" cy="314325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69" name="Rectangle 168"/>
            <p:cNvSpPr/>
            <p:nvPr/>
          </p:nvSpPr>
          <p:spPr bwMode="auto">
            <a:xfrm>
              <a:off x="2293738" y="3327401"/>
              <a:ext cx="498475" cy="193675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70" name="Rectangle 169"/>
            <p:cNvSpPr/>
            <p:nvPr/>
          </p:nvSpPr>
          <p:spPr bwMode="auto">
            <a:xfrm>
              <a:off x="2293738" y="3830638"/>
              <a:ext cx="225425" cy="157163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71" name="Rectangle 170"/>
            <p:cNvSpPr/>
            <p:nvPr/>
          </p:nvSpPr>
          <p:spPr bwMode="auto">
            <a:xfrm>
              <a:off x="2558850" y="3832226"/>
              <a:ext cx="234950" cy="157162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72" name="Rectangle 171"/>
            <p:cNvSpPr/>
            <p:nvPr/>
          </p:nvSpPr>
          <p:spPr bwMode="auto">
            <a:xfrm>
              <a:off x="2820788" y="3673476"/>
              <a:ext cx="288925" cy="314325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73" name="Rectangle 172"/>
            <p:cNvSpPr/>
            <p:nvPr/>
          </p:nvSpPr>
          <p:spPr bwMode="auto">
            <a:xfrm>
              <a:off x="2338188" y="3371851"/>
              <a:ext cx="406400" cy="12223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74" name="Rectangle 173"/>
            <p:cNvSpPr/>
            <p:nvPr/>
          </p:nvSpPr>
          <p:spPr bwMode="auto">
            <a:xfrm>
              <a:off x="2033388" y="3387726"/>
              <a:ext cx="180975" cy="5508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75" name="Rectangle 174"/>
            <p:cNvSpPr/>
            <p:nvPr/>
          </p:nvSpPr>
          <p:spPr bwMode="auto">
            <a:xfrm>
              <a:off x="2876350" y="3725863"/>
              <a:ext cx="163513" cy="2254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76" name="Rectangle 175"/>
            <p:cNvSpPr/>
            <p:nvPr/>
          </p:nvSpPr>
          <p:spPr bwMode="auto">
            <a:xfrm>
              <a:off x="2881113" y="3371851"/>
              <a:ext cx="163512" cy="2254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77" name="Rectangle 176"/>
            <p:cNvSpPr/>
            <p:nvPr/>
          </p:nvSpPr>
          <p:spPr bwMode="auto">
            <a:xfrm>
              <a:off x="2596950" y="3878263"/>
              <a:ext cx="134938" cy="857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78" name="Rectangle 177"/>
            <p:cNvSpPr/>
            <p:nvPr/>
          </p:nvSpPr>
          <p:spPr bwMode="auto">
            <a:xfrm>
              <a:off x="2342950" y="3870326"/>
              <a:ext cx="134938" cy="857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grpSp>
          <p:nvGrpSpPr>
            <p:cNvPr id="179" name="Group 309"/>
            <p:cNvGrpSpPr>
              <a:grpSpLocks/>
            </p:cNvGrpSpPr>
            <p:nvPr/>
          </p:nvGrpSpPr>
          <p:grpSpPr bwMode="auto">
            <a:xfrm>
              <a:off x="2285349" y="3540221"/>
              <a:ext cx="496710" cy="257828"/>
              <a:chOff x="339996" y="3313113"/>
              <a:chExt cx="1120775" cy="655637"/>
            </a:xfrm>
          </p:grpSpPr>
          <p:sp>
            <p:nvSpPr>
              <p:cNvPr id="187" name="Rectangle 186"/>
              <p:cNvSpPr/>
              <p:nvPr/>
            </p:nvSpPr>
            <p:spPr bwMode="auto">
              <a:xfrm>
                <a:off x="341014" y="3312871"/>
                <a:ext cx="1121177" cy="653976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cxnSp>
            <p:nvCxnSpPr>
              <p:cNvPr id="188" name="Straight Connector 187"/>
              <p:cNvCxnSpPr/>
              <p:nvPr/>
            </p:nvCxnSpPr>
            <p:spPr bwMode="auto">
              <a:xfrm>
                <a:off x="452058" y="3401683"/>
                <a:ext cx="0" cy="504610"/>
              </a:xfrm>
              <a:prstGeom prst="line">
                <a:avLst/>
              </a:prstGeom>
              <a:solidFill>
                <a:srgbClr val="CC99FF"/>
              </a:solidFill>
              <a:ln w="19050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9" name="Straight Connector 188"/>
              <p:cNvCxnSpPr/>
              <p:nvPr/>
            </p:nvCxnSpPr>
            <p:spPr bwMode="auto">
              <a:xfrm>
                <a:off x="426982" y="3882072"/>
                <a:ext cx="909836" cy="0"/>
              </a:xfrm>
              <a:prstGeom prst="line">
                <a:avLst/>
              </a:prstGeom>
              <a:solidFill>
                <a:srgbClr val="CC99FF"/>
              </a:solidFill>
              <a:ln w="19050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90" name="Rectangle 189"/>
              <p:cNvSpPr/>
              <p:nvPr/>
            </p:nvSpPr>
            <p:spPr bwMode="auto">
              <a:xfrm>
                <a:off x="552355" y="3486456"/>
                <a:ext cx="96714" cy="395615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tx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191" name="Rectangle 190"/>
              <p:cNvSpPr/>
              <p:nvPr/>
            </p:nvSpPr>
            <p:spPr bwMode="auto">
              <a:xfrm>
                <a:off x="752948" y="3587380"/>
                <a:ext cx="107461" cy="286618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  <a:ln>
                <a:solidFill>
                  <a:schemeClr val="tx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192" name="Rectangle 191"/>
              <p:cNvSpPr/>
              <p:nvPr/>
            </p:nvSpPr>
            <p:spPr bwMode="auto">
              <a:xfrm>
                <a:off x="1111151" y="3708487"/>
                <a:ext cx="93133" cy="169549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tx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193" name="Rectangle 192"/>
              <p:cNvSpPr/>
              <p:nvPr/>
            </p:nvSpPr>
            <p:spPr bwMode="auto">
              <a:xfrm>
                <a:off x="942795" y="3526825"/>
                <a:ext cx="85969" cy="351211"/>
              </a:xfrm>
              <a:prstGeom prst="rect">
                <a:avLst/>
              </a:prstGeom>
              <a:solidFill>
                <a:schemeClr val="accent5">
                  <a:lumMod val="75000"/>
                </a:schemeClr>
              </a:solidFill>
              <a:ln>
                <a:solidFill>
                  <a:schemeClr val="tx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</p:grpSp>
        <p:grpSp>
          <p:nvGrpSpPr>
            <p:cNvPr id="180" name="Group 317"/>
            <p:cNvGrpSpPr>
              <a:grpSpLocks/>
            </p:cNvGrpSpPr>
            <p:nvPr/>
          </p:nvGrpSpPr>
          <p:grpSpPr bwMode="auto">
            <a:xfrm>
              <a:off x="2178131" y="3451412"/>
              <a:ext cx="705511" cy="403412"/>
              <a:chOff x="2984959" y="3302000"/>
              <a:chExt cx="1120775" cy="660400"/>
            </a:xfrm>
          </p:grpSpPr>
          <p:sp>
            <p:nvSpPr>
              <p:cNvPr id="181" name="Rectangle 180"/>
              <p:cNvSpPr/>
              <p:nvPr/>
            </p:nvSpPr>
            <p:spPr bwMode="auto">
              <a:xfrm>
                <a:off x="2984513" y="3301696"/>
                <a:ext cx="1122248" cy="660094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182" name="Rectangle 181"/>
              <p:cNvSpPr/>
              <p:nvPr/>
            </p:nvSpPr>
            <p:spPr bwMode="auto">
              <a:xfrm>
                <a:off x="3231659" y="3379659"/>
                <a:ext cx="789356" cy="59771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183" name="Rectangle 182"/>
              <p:cNvSpPr/>
              <p:nvPr/>
            </p:nvSpPr>
            <p:spPr bwMode="auto">
              <a:xfrm>
                <a:off x="3034951" y="3504402"/>
                <a:ext cx="655695" cy="9615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184" name="Rectangle 183"/>
              <p:cNvSpPr/>
              <p:nvPr/>
            </p:nvSpPr>
            <p:spPr bwMode="auto">
              <a:xfrm>
                <a:off x="3029907" y="3377060"/>
                <a:ext cx="136183" cy="8316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185" name="Rectangle 184"/>
              <p:cNvSpPr/>
              <p:nvPr/>
            </p:nvSpPr>
            <p:spPr bwMode="auto">
              <a:xfrm>
                <a:off x="3186265" y="3655132"/>
                <a:ext cx="658217" cy="9615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186" name="Rectangle 185"/>
              <p:cNvSpPr/>
              <p:nvPr/>
            </p:nvSpPr>
            <p:spPr bwMode="auto">
              <a:xfrm>
                <a:off x="3055126" y="3808460"/>
                <a:ext cx="433767" cy="9875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</p:grpSp>
      </p:grpSp>
      <p:sp>
        <p:nvSpPr>
          <p:cNvPr id="203" name="Can 202"/>
          <p:cNvSpPr/>
          <p:nvPr/>
        </p:nvSpPr>
        <p:spPr>
          <a:xfrm>
            <a:off x="7280202" y="3629853"/>
            <a:ext cx="770021" cy="499975"/>
          </a:xfrm>
          <a:prstGeom prst="can">
            <a:avLst/>
          </a:prstGeom>
          <a:solidFill>
            <a:srgbClr val="FFFFFF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grpSp>
        <p:nvGrpSpPr>
          <p:cNvPr id="204" name="Group 203"/>
          <p:cNvGrpSpPr/>
          <p:nvPr/>
        </p:nvGrpSpPr>
        <p:grpSpPr>
          <a:xfrm>
            <a:off x="934366" y="2509885"/>
            <a:ext cx="2177143" cy="493538"/>
            <a:chOff x="5454524" y="2009903"/>
            <a:chExt cx="1160032" cy="929955"/>
          </a:xfrm>
        </p:grpSpPr>
        <p:sp>
          <p:nvSpPr>
            <p:cNvPr id="205" name="Can 204"/>
            <p:cNvSpPr/>
            <p:nvPr/>
          </p:nvSpPr>
          <p:spPr>
            <a:xfrm>
              <a:off x="5454524" y="2009903"/>
              <a:ext cx="1160032" cy="929955"/>
            </a:xfrm>
            <a:prstGeom prst="can">
              <a:avLst/>
            </a:prstGeom>
            <a:solidFill>
              <a:srgbClr val="1F497D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>
                <a:solidFill>
                  <a:srgbClr val="1F497D"/>
                </a:solidFill>
                <a:latin typeface="Calibri"/>
                <a:cs typeface="Calibri"/>
              </a:endParaRPr>
            </a:p>
          </p:txBody>
        </p:sp>
        <p:sp>
          <p:nvSpPr>
            <p:cNvPr id="206" name="Multidocument 205"/>
            <p:cNvSpPr/>
            <p:nvPr/>
          </p:nvSpPr>
          <p:spPr>
            <a:xfrm>
              <a:off x="5774854" y="2359887"/>
              <a:ext cx="570016" cy="409980"/>
            </a:xfrm>
            <a:prstGeom prst="flowChartMultidocumen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>
                <a:solidFill>
                  <a:srgbClr val="1F497D"/>
                </a:solidFill>
                <a:latin typeface="Calibri"/>
                <a:cs typeface="Calibri"/>
              </a:endParaRPr>
            </a:p>
          </p:txBody>
        </p:sp>
      </p:grpSp>
      <p:grpSp>
        <p:nvGrpSpPr>
          <p:cNvPr id="213" name="Group 212"/>
          <p:cNvGrpSpPr/>
          <p:nvPr/>
        </p:nvGrpSpPr>
        <p:grpSpPr>
          <a:xfrm>
            <a:off x="3964214" y="2502295"/>
            <a:ext cx="1333499" cy="493538"/>
            <a:chOff x="5454524" y="2009903"/>
            <a:chExt cx="1160032" cy="929955"/>
          </a:xfrm>
        </p:grpSpPr>
        <p:sp>
          <p:nvSpPr>
            <p:cNvPr id="214" name="Can 213"/>
            <p:cNvSpPr/>
            <p:nvPr/>
          </p:nvSpPr>
          <p:spPr>
            <a:xfrm>
              <a:off x="5454524" y="2009903"/>
              <a:ext cx="1160032" cy="929955"/>
            </a:xfrm>
            <a:prstGeom prst="can">
              <a:avLst/>
            </a:prstGeom>
            <a:solidFill>
              <a:srgbClr val="1F497D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>
                <a:solidFill>
                  <a:srgbClr val="1F497D"/>
                </a:solidFill>
                <a:latin typeface="Calibri"/>
                <a:cs typeface="Calibri"/>
              </a:endParaRPr>
            </a:p>
          </p:txBody>
        </p:sp>
        <p:sp>
          <p:nvSpPr>
            <p:cNvPr id="215" name="Multidocument 214"/>
            <p:cNvSpPr/>
            <p:nvPr/>
          </p:nvSpPr>
          <p:spPr>
            <a:xfrm>
              <a:off x="5774854" y="2359887"/>
              <a:ext cx="570016" cy="409980"/>
            </a:xfrm>
            <a:prstGeom prst="flowChartMultidocumen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>
                <a:solidFill>
                  <a:srgbClr val="1F497D"/>
                </a:solidFill>
                <a:latin typeface="Calibri"/>
                <a:cs typeface="Calibri"/>
              </a:endParaRPr>
            </a:p>
          </p:txBody>
        </p:sp>
      </p:grpSp>
      <p:cxnSp>
        <p:nvCxnSpPr>
          <p:cNvPr id="217" name="Straight Arrow Connector 199"/>
          <p:cNvCxnSpPr>
            <a:stCxn id="12" idx="2"/>
            <a:endCxn id="203" idx="0"/>
          </p:cNvCxnSpPr>
          <p:nvPr/>
        </p:nvCxnSpPr>
        <p:spPr bwMode="auto">
          <a:xfrm rot="5400000">
            <a:off x="6919834" y="2840054"/>
            <a:ext cx="1660170" cy="169417"/>
          </a:xfrm>
          <a:prstGeom prst="bentConnector3">
            <a:avLst>
              <a:gd name="adj1" fmla="val 50000"/>
            </a:avLst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7" name="Straight Arrow Connector 199">
            <a:extLst>
              <a:ext uri="{FF2B5EF4-FFF2-40B4-BE49-F238E27FC236}">
                <a16:creationId xmlns:a16="http://schemas.microsoft.com/office/drawing/2014/main" id="{9F6C2187-669B-C041-A85D-807F75FC616B}"/>
              </a:ext>
            </a:extLst>
          </p:cNvPr>
          <p:cNvCxnSpPr>
            <a:cxnSpLocks/>
          </p:cNvCxnSpPr>
          <p:nvPr/>
        </p:nvCxnSpPr>
        <p:spPr bwMode="auto">
          <a:xfrm rot="5400000">
            <a:off x="5434324" y="2641546"/>
            <a:ext cx="1609753" cy="509609"/>
          </a:xfrm>
          <a:prstGeom prst="bentConnector3">
            <a:avLst>
              <a:gd name="adj1" fmla="val 50000"/>
            </a:avLst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8" name="Straight Arrow Connector 199">
            <a:extLst>
              <a:ext uri="{FF2B5EF4-FFF2-40B4-BE49-F238E27FC236}">
                <a16:creationId xmlns:a16="http://schemas.microsoft.com/office/drawing/2014/main" id="{ACDFC96E-D7D9-8D4E-9FBB-3D10E01FD024}"/>
              </a:ext>
            </a:extLst>
          </p:cNvPr>
          <p:cNvCxnSpPr>
            <a:cxnSpLocks/>
          </p:cNvCxnSpPr>
          <p:nvPr/>
        </p:nvCxnSpPr>
        <p:spPr bwMode="auto">
          <a:xfrm rot="16200000" flipH="1">
            <a:off x="6247920" y="2337553"/>
            <a:ext cx="1663373" cy="1171213"/>
          </a:xfrm>
          <a:prstGeom prst="bentConnector3">
            <a:avLst>
              <a:gd name="adj1" fmla="val 50000"/>
            </a:avLst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220" name="Group 219"/>
          <p:cNvGrpSpPr/>
          <p:nvPr/>
        </p:nvGrpSpPr>
        <p:grpSpPr>
          <a:xfrm>
            <a:off x="6209337" y="2496559"/>
            <a:ext cx="615642" cy="493538"/>
            <a:chOff x="5454524" y="2009903"/>
            <a:chExt cx="1160032" cy="929955"/>
          </a:xfrm>
        </p:grpSpPr>
        <p:sp>
          <p:nvSpPr>
            <p:cNvPr id="221" name="Can 220"/>
            <p:cNvSpPr/>
            <p:nvPr/>
          </p:nvSpPr>
          <p:spPr>
            <a:xfrm>
              <a:off x="5454524" y="2009903"/>
              <a:ext cx="1160032" cy="929955"/>
            </a:xfrm>
            <a:prstGeom prst="can">
              <a:avLst/>
            </a:prstGeom>
            <a:solidFill>
              <a:srgbClr val="1F497D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>
                <a:solidFill>
                  <a:srgbClr val="1F497D"/>
                </a:solidFill>
                <a:latin typeface="Calibri"/>
                <a:cs typeface="Calibri"/>
              </a:endParaRPr>
            </a:p>
          </p:txBody>
        </p:sp>
        <p:sp>
          <p:nvSpPr>
            <p:cNvPr id="222" name="Multidocument 221"/>
            <p:cNvSpPr/>
            <p:nvPr/>
          </p:nvSpPr>
          <p:spPr>
            <a:xfrm>
              <a:off x="5774854" y="2359887"/>
              <a:ext cx="570016" cy="409980"/>
            </a:xfrm>
            <a:prstGeom prst="flowChartMultidocumen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>
                <a:solidFill>
                  <a:srgbClr val="1F497D"/>
                </a:solidFill>
                <a:latin typeface="Calibri"/>
                <a:cs typeface="Calibri"/>
              </a:endParaRPr>
            </a:p>
          </p:txBody>
        </p:sp>
      </p:grpSp>
      <p:sp>
        <p:nvSpPr>
          <p:cNvPr id="209" name="Slide Number Placeholder 3">
            <a:extLst>
              <a:ext uri="{FF2B5EF4-FFF2-40B4-BE49-F238E27FC236}">
                <a16:creationId xmlns:a16="http://schemas.microsoft.com/office/drawing/2014/main" id="{79B938EC-FD79-FC4A-B51F-59C5D2B81BBD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56782" y="4956626"/>
            <a:ext cx="548699" cy="180170"/>
          </a:xfrm>
        </p:spPr>
        <p:txBody>
          <a:bodyPr/>
          <a:lstStyle/>
          <a:p>
            <a:pPr>
              <a:buClr>
                <a:srgbClr val="434343"/>
              </a:buClr>
              <a:buSzPct val="25000"/>
              <a:buFont typeface="Arial"/>
              <a:buNone/>
            </a:pPr>
            <a:fld id="{00000000-1234-1234-1234-123412341234}" type="slidenum">
              <a:rPr lang="en-US" sz="1000" smtClean="0"/>
              <a:pPr>
                <a:buClr>
                  <a:srgbClr val="434343"/>
                </a:buClr>
                <a:buSzPct val="25000"/>
                <a:buFont typeface="Arial"/>
                <a:buNone/>
              </a:pPr>
              <a:t>15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18495033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ODPi Egeria enables exchange of metadata between tools from different vendors</a:t>
            </a:r>
          </a:p>
        </p:txBody>
      </p:sp>
      <p:sp>
        <p:nvSpPr>
          <p:cNvPr id="4" name="Can 3"/>
          <p:cNvSpPr/>
          <p:nvPr/>
        </p:nvSpPr>
        <p:spPr>
          <a:xfrm>
            <a:off x="4594792" y="4063110"/>
            <a:ext cx="555625" cy="357187"/>
          </a:xfrm>
          <a:prstGeom prst="can">
            <a:avLst/>
          </a:prstGeom>
          <a:solidFill>
            <a:srgbClr val="FFFFFF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5" name="Can 4"/>
          <p:cNvSpPr/>
          <p:nvPr/>
        </p:nvSpPr>
        <p:spPr>
          <a:xfrm>
            <a:off x="5145633" y="4055172"/>
            <a:ext cx="401637" cy="422275"/>
          </a:xfrm>
          <a:prstGeom prst="can">
            <a:avLst/>
          </a:prstGeom>
          <a:solidFill>
            <a:srgbClr val="FFFFFF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6" name="Can 5"/>
          <p:cNvSpPr/>
          <p:nvPr/>
        </p:nvSpPr>
        <p:spPr>
          <a:xfrm>
            <a:off x="5593308" y="4267897"/>
            <a:ext cx="315912" cy="307975"/>
          </a:xfrm>
          <a:prstGeom prst="can">
            <a:avLst/>
          </a:prstGeom>
          <a:solidFill>
            <a:srgbClr val="FFFFFF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cxnSp>
        <p:nvCxnSpPr>
          <p:cNvPr id="7" name="Straight Arrow Connector 199"/>
          <p:cNvCxnSpPr>
            <a:endCxn id="6" idx="1"/>
          </p:cNvCxnSpPr>
          <p:nvPr/>
        </p:nvCxnSpPr>
        <p:spPr bwMode="auto">
          <a:xfrm rot="16200000" flipH="1">
            <a:off x="4413002" y="2928833"/>
            <a:ext cx="1581150" cy="1096963"/>
          </a:xfrm>
          <a:prstGeom prst="bentConnector3">
            <a:avLst>
              <a:gd name="adj1" fmla="val 50000"/>
            </a:avLst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Straight Arrow Connector 196"/>
          <p:cNvCxnSpPr>
            <a:stCxn id="61" idx="2"/>
            <a:endCxn id="5" idx="1"/>
          </p:cNvCxnSpPr>
          <p:nvPr/>
        </p:nvCxnSpPr>
        <p:spPr bwMode="auto">
          <a:xfrm rot="16200000" flipH="1">
            <a:off x="4143137" y="2851025"/>
            <a:ext cx="1381125" cy="1027112"/>
          </a:xfrm>
          <a:prstGeom prst="bentConnector3">
            <a:avLst>
              <a:gd name="adj1" fmla="val 50000"/>
            </a:avLst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" name="Can 8"/>
          <p:cNvSpPr/>
          <p:nvPr/>
        </p:nvSpPr>
        <p:spPr>
          <a:xfrm>
            <a:off x="5231358" y="4482181"/>
            <a:ext cx="436562" cy="258762"/>
          </a:xfrm>
          <a:prstGeom prst="can">
            <a:avLst/>
          </a:prstGeom>
          <a:solidFill>
            <a:srgbClr val="FFFFFF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cxnSp>
        <p:nvCxnSpPr>
          <p:cNvPr id="10" name="Straight Arrow Connector 199"/>
          <p:cNvCxnSpPr>
            <a:stCxn id="61" idx="2"/>
            <a:endCxn id="9" idx="1"/>
          </p:cNvCxnSpPr>
          <p:nvPr/>
        </p:nvCxnSpPr>
        <p:spPr bwMode="auto">
          <a:xfrm rot="16200000" flipH="1">
            <a:off x="3980409" y="3013744"/>
            <a:ext cx="1808163" cy="1128712"/>
          </a:xfrm>
          <a:prstGeom prst="bentConnector3">
            <a:avLst>
              <a:gd name="adj1" fmla="val 50000"/>
            </a:avLst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1" name="Group 137"/>
          <p:cNvGrpSpPr>
            <a:grpSpLocks/>
          </p:cNvGrpSpPr>
          <p:nvPr/>
        </p:nvGrpSpPr>
        <p:grpSpPr bwMode="auto">
          <a:xfrm>
            <a:off x="6987134" y="1797718"/>
            <a:ext cx="1228725" cy="863600"/>
            <a:chOff x="5523670" y="3674781"/>
            <a:chExt cx="1229360" cy="863600"/>
          </a:xfrm>
        </p:grpSpPr>
        <p:sp>
          <p:nvSpPr>
            <p:cNvPr id="12" name="Rectangle 11"/>
            <p:cNvSpPr/>
            <p:nvPr/>
          </p:nvSpPr>
          <p:spPr>
            <a:xfrm>
              <a:off x="5523670" y="3674781"/>
              <a:ext cx="1229360" cy="863600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5577673" y="3719231"/>
              <a:ext cx="1121354" cy="774700"/>
            </a:xfrm>
            <a:prstGeom prst="rect">
              <a:avLst/>
            </a:prstGeom>
            <a:solidFill>
              <a:srgbClr val="FFFFFF"/>
            </a:solidFill>
            <a:ln w="12700" cmpd="sng">
              <a:solidFill>
                <a:srgbClr val="99CC99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5569731" y="3887506"/>
              <a:ext cx="1137237" cy="80963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5569731" y="4051019"/>
              <a:ext cx="1137237" cy="80962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5569731" y="4214531"/>
              <a:ext cx="1137237" cy="80963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5569731" y="4378044"/>
              <a:ext cx="1137237" cy="80962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cxnSp>
          <p:nvCxnSpPr>
            <p:cNvPr id="18" name="Straight Connector 17"/>
            <p:cNvCxnSpPr/>
            <p:nvPr/>
          </p:nvCxnSpPr>
          <p:spPr bwMode="auto">
            <a:xfrm>
              <a:off x="6146292" y="3719231"/>
              <a:ext cx="0" cy="774700"/>
            </a:xfrm>
            <a:prstGeom prst="line">
              <a:avLst/>
            </a:prstGeom>
            <a:solidFill>
              <a:srgbClr val="CC99FF"/>
            </a:solidFill>
            <a:ln w="12700" cap="flat" cmpd="sng" algn="ctr">
              <a:solidFill>
                <a:srgbClr val="99CC99"/>
              </a:solidFill>
              <a:prstDash val="solid"/>
              <a:round/>
              <a:headEnd type="none" w="med" len="med"/>
              <a:tailEnd type="none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Straight Connector 18"/>
            <p:cNvCxnSpPr/>
            <p:nvPr/>
          </p:nvCxnSpPr>
          <p:spPr bwMode="auto">
            <a:xfrm>
              <a:off x="6295594" y="3719231"/>
              <a:ext cx="0" cy="774700"/>
            </a:xfrm>
            <a:prstGeom prst="line">
              <a:avLst/>
            </a:prstGeom>
            <a:solidFill>
              <a:srgbClr val="CC99FF"/>
            </a:solidFill>
            <a:ln w="12700" cap="flat" cmpd="sng" algn="ctr">
              <a:solidFill>
                <a:srgbClr val="99CC99"/>
              </a:solidFill>
              <a:prstDash val="solid"/>
              <a:round/>
              <a:headEnd type="none" w="med" len="med"/>
              <a:tailEnd type="none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Straight Connector 19"/>
            <p:cNvCxnSpPr/>
            <p:nvPr/>
          </p:nvCxnSpPr>
          <p:spPr bwMode="auto">
            <a:xfrm>
              <a:off x="6446484" y="3719231"/>
              <a:ext cx="0" cy="774700"/>
            </a:xfrm>
            <a:prstGeom prst="line">
              <a:avLst/>
            </a:prstGeom>
            <a:solidFill>
              <a:srgbClr val="CC99FF"/>
            </a:solidFill>
            <a:ln w="12700" cap="flat" cmpd="sng" algn="ctr">
              <a:solidFill>
                <a:srgbClr val="99CC99"/>
              </a:solidFill>
              <a:prstDash val="solid"/>
              <a:round/>
              <a:headEnd type="none" w="med" len="med"/>
              <a:tailEnd type="none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Straight Connector 20"/>
            <p:cNvCxnSpPr/>
            <p:nvPr/>
          </p:nvCxnSpPr>
          <p:spPr bwMode="auto">
            <a:xfrm>
              <a:off x="6595786" y="3719231"/>
              <a:ext cx="0" cy="774700"/>
            </a:xfrm>
            <a:prstGeom prst="line">
              <a:avLst/>
            </a:prstGeom>
            <a:solidFill>
              <a:srgbClr val="CC99FF"/>
            </a:solidFill>
            <a:ln w="12700" cap="flat" cmpd="sng" algn="ctr">
              <a:solidFill>
                <a:srgbClr val="99CC99"/>
              </a:solidFill>
              <a:prstDash val="solid"/>
              <a:round/>
              <a:headEnd type="none" w="med" len="med"/>
              <a:tailEnd type="none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Straight Connector 21"/>
            <p:cNvCxnSpPr/>
            <p:nvPr/>
          </p:nvCxnSpPr>
          <p:spPr bwMode="auto">
            <a:xfrm>
              <a:off x="5696796" y="3719231"/>
              <a:ext cx="0" cy="774700"/>
            </a:xfrm>
            <a:prstGeom prst="line">
              <a:avLst/>
            </a:prstGeom>
            <a:solidFill>
              <a:srgbClr val="CC99FF"/>
            </a:solidFill>
            <a:ln w="12700" cap="flat" cmpd="sng" algn="ctr">
              <a:solidFill>
                <a:srgbClr val="99CC99"/>
              </a:solidFill>
              <a:prstDash val="solid"/>
              <a:round/>
              <a:headEnd type="none" w="med" len="med"/>
              <a:tailEnd type="none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Straight Connector 22"/>
            <p:cNvCxnSpPr/>
            <p:nvPr/>
          </p:nvCxnSpPr>
          <p:spPr bwMode="auto">
            <a:xfrm>
              <a:off x="5846099" y="3719231"/>
              <a:ext cx="0" cy="774700"/>
            </a:xfrm>
            <a:prstGeom prst="line">
              <a:avLst/>
            </a:prstGeom>
            <a:solidFill>
              <a:srgbClr val="CC99FF"/>
            </a:solidFill>
            <a:ln w="12700" cap="flat" cmpd="sng" algn="ctr">
              <a:solidFill>
                <a:srgbClr val="99CC99"/>
              </a:solidFill>
              <a:prstDash val="solid"/>
              <a:round/>
              <a:headEnd type="none" w="med" len="med"/>
              <a:tailEnd type="none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Straight Connector 23"/>
            <p:cNvCxnSpPr/>
            <p:nvPr/>
          </p:nvCxnSpPr>
          <p:spPr bwMode="auto">
            <a:xfrm>
              <a:off x="5996989" y="3719231"/>
              <a:ext cx="0" cy="774700"/>
            </a:xfrm>
            <a:prstGeom prst="line">
              <a:avLst/>
            </a:prstGeom>
            <a:solidFill>
              <a:srgbClr val="CC99FF"/>
            </a:solidFill>
            <a:ln w="12700" cap="flat" cmpd="sng" algn="ctr">
              <a:solidFill>
                <a:srgbClr val="99CC99"/>
              </a:solidFill>
              <a:prstDash val="solid"/>
              <a:round/>
              <a:headEnd type="none" w="med" len="med"/>
              <a:tailEnd type="none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5" name="Rectangle 24"/>
            <p:cNvSpPr/>
            <p:nvPr/>
          </p:nvSpPr>
          <p:spPr>
            <a:xfrm>
              <a:off x="5569731" y="3723994"/>
              <a:ext cx="1137237" cy="80962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</p:grpSp>
      <p:grpSp>
        <p:nvGrpSpPr>
          <p:cNvPr id="26" name="Group 6"/>
          <p:cNvGrpSpPr>
            <a:grpSpLocks/>
          </p:cNvGrpSpPr>
          <p:nvPr/>
        </p:nvGrpSpPr>
        <p:grpSpPr bwMode="auto">
          <a:xfrm>
            <a:off x="5645712" y="1794544"/>
            <a:ext cx="1230313" cy="863600"/>
            <a:chOff x="5530107" y="3733058"/>
            <a:chExt cx="1229360" cy="863600"/>
          </a:xfrm>
        </p:grpSpPr>
        <p:sp>
          <p:nvSpPr>
            <p:cNvPr id="27" name="Rectangle 26"/>
            <p:cNvSpPr/>
            <p:nvPr/>
          </p:nvSpPr>
          <p:spPr>
            <a:xfrm>
              <a:off x="5530107" y="3733058"/>
              <a:ext cx="1229360" cy="863600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5580868" y="3774333"/>
              <a:ext cx="1137356" cy="8096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5590385" y="3885458"/>
              <a:ext cx="274425" cy="660400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5896536" y="3885458"/>
              <a:ext cx="815343" cy="655638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5650664" y="3937846"/>
              <a:ext cx="155454" cy="6985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5952055" y="3942608"/>
              <a:ext cx="656716" cy="12541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6018678" y="4315671"/>
              <a:ext cx="344221" cy="14763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5959987" y="3956896"/>
              <a:ext cx="191938" cy="49847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6193168" y="4134696"/>
              <a:ext cx="407672" cy="1238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5650664" y="4061671"/>
              <a:ext cx="155454" cy="682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5650664" y="4183908"/>
              <a:ext cx="155454" cy="6985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6207445" y="4395046"/>
              <a:ext cx="155454" cy="6985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5650664" y="4307733"/>
              <a:ext cx="155454" cy="6985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6434281" y="4399808"/>
              <a:ext cx="155454" cy="6826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6426350" y="4304558"/>
              <a:ext cx="155454" cy="6985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</p:grpSp>
      <p:cxnSp>
        <p:nvCxnSpPr>
          <p:cNvPr id="42" name="Straight Arrow Connector 199"/>
          <p:cNvCxnSpPr>
            <a:endCxn id="4" idx="1"/>
          </p:cNvCxnSpPr>
          <p:nvPr/>
        </p:nvCxnSpPr>
        <p:spPr bwMode="auto">
          <a:xfrm rot="16200000" flipH="1">
            <a:off x="3754210" y="2944715"/>
            <a:ext cx="1406525" cy="830263"/>
          </a:xfrm>
          <a:prstGeom prst="bentConnector3">
            <a:avLst>
              <a:gd name="adj1" fmla="val 50000"/>
            </a:avLst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3" name="Can 42"/>
          <p:cNvSpPr/>
          <p:nvPr/>
        </p:nvSpPr>
        <p:spPr>
          <a:xfrm>
            <a:off x="1176890" y="4099622"/>
            <a:ext cx="401637" cy="422275"/>
          </a:xfrm>
          <a:prstGeom prst="can">
            <a:avLst/>
          </a:prstGeom>
          <a:solidFill>
            <a:srgbClr val="FFFFFF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44" name="Can 43"/>
          <p:cNvSpPr/>
          <p:nvPr/>
        </p:nvSpPr>
        <p:spPr>
          <a:xfrm>
            <a:off x="1624558" y="4312347"/>
            <a:ext cx="315912" cy="307975"/>
          </a:xfrm>
          <a:prstGeom prst="can">
            <a:avLst/>
          </a:prstGeom>
          <a:solidFill>
            <a:srgbClr val="FFFFFF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cxnSp>
        <p:nvCxnSpPr>
          <p:cNvPr id="45" name="Straight Arrow Connector 199"/>
          <p:cNvCxnSpPr>
            <a:stCxn id="149" idx="2"/>
            <a:endCxn id="44" idx="1"/>
          </p:cNvCxnSpPr>
          <p:nvPr/>
        </p:nvCxnSpPr>
        <p:spPr bwMode="auto">
          <a:xfrm rot="16200000" flipH="1">
            <a:off x="920524" y="3449524"/>
            <a:ext cx="1689100" cy="36513"/>
          </a:xfrm>
          <a:prstGeom prst="bentConnector3">
            <a:avLst>
              <a:gd name="adj1" fmla="val 50000"/>
            </a:avLst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6" name="Straight Arrow Connector 196"/>
          <p:cNvCxnSpPr>
            <a:stCxn id="148" idx="2"/>
            <a:endCxn id="43" idx="1"/>
          </p:cNvCxnSpPr>
          <p:nvPr/>
        </p:nvCxnSpPr>
        <p:spPr bwMode="auto">
          <a:xfrm rot="5400000">
            <a:off x="680814" y="3322541"/>
            <a:ext cx="1474787" cy="79375"/>
          </a:xfrm>
          <a:prstGeom prst="bentConnector3">
            <a:avLst>
              <a:gd name="adj1" fmla="val 50000"/>
            </a:avLst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7" name="Can 46"/>
          <p:cNvSpPr/>
          <p:nvPr/>
        </p:nvSpPr>
        <p:spPr>
          <a:xfrm>
            <a:off x="781607" y="4312318"/>
            <a:ext cx="555625" cy="357188"/>
          </a:xfrm>
          <a:prstGeom prst="can">
            <a:avLst/>
          </a:prstGeom>
          <a:solidFill>
            <a:srgbClr val="FFFFFF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cxnSp>
        <p:nvCxnSpPr>
          <p:cNvPr id="48" name="Straight Arrow Connector 199"/>
          <p:cNvCxnSpPr>
            <a:stCxn id="147" idx="2"/>
            <a:endCxn id="51" idx="1"/>
          </p:cNvCxnSpPr>
          <p:nvPr/>
        </p:nvCxnSpPr>
        <p:spPr bwMode="auto">
          <a:xfrm rot="16200000" flipH="1">
            <a:off x="1125744" y="2685528"/>
            <a:ext cx="1719263" cy="1594643"/>
          </a:xfrm>
          <a:prstGeom prst="bentConnector3">
            <a:avLst>
              <a:gd name="adj1" fmla="val 50000"/>
            </a:avLst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9" name="Straight Arrow Connector 196"/>
          <p:cNvCxnSpPr>
            <a:stCxn id="144" idx="2"/>
            <a:endCxn id="47" idx="1"/>
          </p:cNvCxnSpPr>
          <p:nvPr/>
        </p:nvCxnSpPr>
        <p:spPr bwMode="auto">
          <a:xfrm rot="16200000" flipH="1">
            <a:off x="139477" y="3392374"/>
            <a:ext cx="1689100" cy="150813"/>
          </a:xfrm>
          <a:prstGeom prst="bentConnector3">
            <a:avLst>
              <a:gd name="adj1" fmla="val 50000"/>
            </a:avLst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0" name="Can 49"/>
          <p:cNvSpPr/>
          <p:nvPr/>
        </p:nvSpPr>
        <p:spPr>
          <a:xfrm>
            <a:off x="2175442" y="4128197"/>
            <a:ext cx="403225" cy="423863"/>
          </a:xfrm>
          <a:prstGeom prst="can">
            <a:avLst/>
          </a:prstGeom>
          <a:solidFill>
            <a:srgbClr val="FFFFFF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51" name="Can 50"/>
          <p:cNvSpPr/>
          <p:nvPr/>
        </p:nvSpPr>
        <p:spPr>
          <a:xfrm>
            <a:off x="2624683" y="4342481"/>
            <a:ext cx="315912" cy="306387"/>
          </a:xfrm>
          <a:prstGeom prst="can">
            <a:avLst/>
          </a:prstGeom>
          <a:solidFill>
            <a:srgbClr val="FFFFFF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cxnSp>
        <p:nvCxnSpPr>
          <p:cNvPr id="52" name="Straight Arrow Connector 199"/>
          <p:cNvCxnSpPr>
            <a:endCxn id="51" idx="1"/>
          </p:cNvCxnSpPr>
          <p:nvPr/>
        </p:nvCxnSpPr>
        <p:spPr bwMode="auto">
          <a:xfrm rot="16200000" flipH="1">
            <a:off x="1869043" y="3429669"/>
            <a:ext cx="1217613" cy="608012"/>
          </a:xfrm>
          <a:prstGeom prst="bentConnector3">
            <a:avLst>
              <a:gd name="adj1" fmla="val 50000"/>
            </a:avLst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3" name="Straight Arrow Connector 196"/>
          <p:cNvCxnSpPr>
            <a:stCxn id="205" idx="3"/>
            <a:endCxn id="50" idx="1"/>
          </p:cNvCxnSpPr>
          <p:nvPr/>
        </p:nvCxnSpPr>
        <p:spPr bwMode="auto">
          <a:xfrm rot="16200000" flipH="1">
            <a:off x="1909041" y="3660201"/>
            <a:ext cx="558076" cy="377915"/>
          </a:xfrm>
          <a:prstGeom prst="bentConnector3">
            <a:avLst>
              <a:gd name="adj1" fmla="val 50000"/>
            </a:avLst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4" name="Can 53"/>
          <p:cNvSpPr/>
          <p:nvPr/>
        </p:nvSpPr>
        <p:spPr>
          <a:xfrm>
            <a:off x="3994753" y="4366294"/>
            <a:ext cx="555625" cy="357188"/>
          </a:xfrm>
          <a:prstGeom prst="can">
            <a:avLst/>
          </a:prstGeom>
          <a:solidFill>
            <a:srgbClr val="FFFFFF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cxnSp>
        <p:nvCxnSpPr>
          <p:cNvPr id="55" name="Straight Arrow Connector 196"/>
          <p:cNvCxnSpPr>
            <a:stCxn id="61" idx="2"/>
            <a:endCxn id="54" idx="1"/>
          </p:cNvCxnSpPr>
          <p:nvPr/>
        </p:nvCxnSpPr>
        <p:spPr bwMode="auto">
          <a:xfrm rot="5400000">
            <a:off x="3450241" y="3496348"/>
            <a:ext cx="1692275" cy="47625"/>
          </a:xfrm>
          <a:prstGeom prst="bentConnector3">
            <a:avLst>
              <a:gd name="adj1" fmla="val 50000"/>
            </a:avLst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6" name="Can 55"/>
          <p:cNvSpPr/>
          <p:nvPr/>
        </p:nvSpPr>
        <p:spPr>
          <a:xfrm>
            <a:off x="3088239" y="4182172"/>
            <a:ext cx="401637" cy="423863"/>
          </a:xfrm>
          <a:prstGeom prst="can">
            <a:avLst/>
          </a:prstGeom>
          <a:solidFill>
            <a:srgbClr val="FFFFFF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57" name="Can 56"/>
          <p:cNvSpPr/>
          <p:nvPr/>
        </p:nvSpPr>
        <p:spPr>
          <a:xfrm>
            <a:off x="3535908" y="4396457"/>
            <a:ext cx="315912" cy="306387"/>
          </a:xfrm>
          <a:prstGeom prst="can">
            <a:avLst/>
          </a:prstGeom>
          <a:solidFill>
            <a:srgbClr val="FFFFFF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cxnSp>
        <p:nvCxnSpPr>
          <p:cNvPr id="58" name="Straight Arrow Connector 199"/>
          <p:cNvCxnSpPr>
            <a:endCxn id="57" idx="1"/>
          </p:cNvCxnSpPr>
          <p:nvPr/>
        </p:nvCxnSpPr>
        <p:spPr bwMode="auto">
          <a:xfrm rot="5400000">
            <a:off x="3144647" y="3171711"/>
            <a:ext cx="1774825" cy="674687"/>
          </a:xfrm>
          <a:prstGeom prst="bentConnector3">
            <a:avLst>
              <a:gd name="adj1" fmla="val 50000"/>
            </a:avLst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9" name="Straight Arrow Connector 196"/>
          <p:cNvCxnSpPr>
            <a:stCxn id="61" idx="2"/>
            <a:endCxn id="51" idx="1"/>
          </p:cNvCxnSpPr>
          <p:nvPr/>
        </p:nvCxnSpPr>
        <p:spPr bwMode="auto">
          <a:xfrm rot="5400000">
            <a:off x="2717178" y="2739502"/>
            <a:ext cx="1668463" cy="1537494"/>
          </a:xfrm>
          <a:prstGeom prst="bentConnector3">
            <a:avLst>
              <a:gd name="adj1" fmla="val 50000"/>
            </a:avLst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1" name="Rectangle 60"/>
          <p:cNvSpPr/>
          <p:nvPr/>
        </p:nvSpPr>
        <p:spPr>
          <a:xfrm>
            <a:off x="3697833" y="1799308"/>
            <a:ext cx="1244600" cy="874712"/>
          </a:xfrm>
          <a:prstGeom prst="rect">
            <a:avLst/>
          </a:prstGeom>
          <a:solidFill>
            <a:srgbClr val="FFFFFF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4074070" y="1919956"/>
            <a:ext cx="503238" cy="482600"/>
          </a:xfrm>
          <a:prstGeom prst="rect">
            <a:avLst/>
          </a:prstGeom>
          <a:solidFill>
            <a:srgbClr val="FFFFFF"/>
          </a:solidFill>
          <a:ln w="6350" cmpd="sng"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63" name="Rectangle 62"/>
          <p:cNvSpPr/>
          <p:nvPr/>
        </p:nvSpPr>
        <p:spPr bwMode="auto">
          <a:xfrm>
            <a:off x="3713766" y="1834239"/>
            <a:ext cx="1216025" cy="73025"/>
          </a:xfrm>
          <a:prstGeom prst="rect">
            <a:avLst/>
          </a:prstGeom>
          <a:solidFill>
            <a:schemeClr val="tx1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3734345" y="2477170"/>
            <a:ext cx="1181100" cy="147638"/>
          </a:xfrm>
          <a:prstGeom prst="rect">
            <a:avLst/>
          </a:prstGeom>
          <a:solidFill>
            <a:srgbClr val="FFFFFF"/>
          </a:solidFill>
          <a:ln w="3175" cmpd="sng"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65" name="Round Diagonal Corner Rectangle 64"/>
          <p:cNvSpPr/>
          <p:nvPr/>
        </p:nvSpPr>
        <p:spPr>
          <a:xfrm>
            <a:off x="4356650" y="2050131"/>
            <a:ext cx="60325" cy="63500"/>
          </a:xfrm>
          <a:prstGeom prst="round2DiagRect">
            <a:avLst>
              <a:gd name="adj1" fmla="val 38097"/>
              <a:gd name="adj2" fmla="val 0"/>
            </a:avLst>
          </a:prstGeom>
          <a:solidFill>
            <a:schemeClr val="accent5"/>
          </a:solidFill>
          <a:ln w="6350" cmpd="sng"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eaLnBrk="0" hangingPunct="0">
              <a:defRPr/>
            </a:pPr>
            <a:endParaRPr lang="en-US">
              <a:solidFill>
                <a:prstClr val="white"/>
              </a:solidFill>
              <a:latin typeface="Arial"/>
              <a:ea typeface="ＭＳ Ｐゴシック"/>
            </a:endParaRPr>
          </a:p>
        </p:txBody>
      </p:sp>
      <p:sp>
        <p:nvSpPr>
          <p:cNvPr id="66" name="Cross 65"/>
          <p:cNvSpPr/>
          <p:nvPr/>
        </p:nvSpPr>
        <p:spPr>
          <a:xfrm>
            <a:off x="4356650" y="2199356"/>
            <a:ext cx="60325" cy="57150"/>
          </a:xfrm>
          <a:prstGeom prst="plus">
            <a:avLst/>
          </a:prstGeom>
          <a:solidFill>
            <a:schemeClr val="accent4"/>
          </a:solidFill>
          <a:ln w="6350" cmpd="sng"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grpSp>
        <p:nvGrpSpPr>
          <p:cNvPr id="67" name="Group 4"/>
          <p:cNvGrpSpPr>
            <a:grpSpLocks/>
          </p:cNvGrpSpPr>
          <p:nvPr/>
        </p:nvGrpSpPr>
        <p:grpSpPr bwMode="auto">
          <a:xfrm>
            <a:off x="4188428" y="2278760"/>
            <a:ext cx="42863" cy="79375"/>
            <a:chOff x="603250" y="4737100"/>
            <a:chExt cx="355600" cy="654050"/>
          </a:xfrm>
        </p:grpSpPr>
        <p:sp>
          <p:nvSpPr>
            <p:cNvPr id="68" name="Delay 67"/>
            <p:cNvSpPr/>
            <p:nvPr/>
          </p:nvSpPr>
          <p:spPr>
            <a:xfrm rot="16200000">
              <a:off x="545596" y="4977888"/>
              <a:ext cx="470916" cy="355600"/>
            </a:xfrm>
            <a:prstGeom prst="flowChartDelay">
              <a:avLst/>
            </a:prstGeom>
            <a:solidFill>
              <a:srgbClr val="FFFF00"/>
            </a:solidFill>
            <a:ln w="6350" cmpd="sng">
              <a:solidFill>
                <a:srgbClr val="1F497D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GB">
                <a:solidFill>
                  <a:prstClr val="white"/>
                </a:solidFill>
                <a:latin typeface="Arial"/>
                <a:ea typeface="ＭＳ Ｐゴシック"/>
              </a:endParaRPr>
            </a:p>
          </p:txBody>
        </p:sp>
        <p:sp>
          <p:nvSpPr>
            <p:cNvPr id="69" name="Oval 68"/>
            <p:cNvSpPr/>
            <p:nvPr/>
          </p:nvSpPr>
          <p:spPr>
            <a:xfrm>
              <a:off x="628650" y="4737100"/>
              <a:ext cx="304800" cy="279400"/>
            </a:xfrm>
            <a:prstGeom prst="ellipse">
              <a:avLst/>
            </a:prstGeom>
            <a:solidFill>
              <a:schemeClr val="bg2"/>
            </a:solidFill>
            <a:ln w="6350" cmpd="sng">
              <a:solidFill>
                <a:schemeClr val="tx2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GB">
                <a:solidFill>
                  <a:prstClr val="white"/>
                </a:solidFill>
                <a:latin typeface="Arial"/>
                <a:ea typeface="ＭＳ Ｐゴシック"/>
              </a:endParaRPr>
            </a:p>
          </p:txBody>
        </p:sp>
      </p:grpSp>
      <p:grpSp>
        <p:nvGrpSpPr>
          <p:cNvPr id="70" name="Group 4"/>
          <p:cNvGrpSpPr>
            <a:grpSpLocks/>
          </p:cNvGrpSpPr>
          <p:nvPr/>
        </p:nvGrpSpPr>
        <p:grpSpPr bwMode="auto">
          <a:xfrm>
            <a:off x="4221708" y="2024732"/>
            <a:ext cx="44450" cy="85725"/>
            <a:chOff x="603250" y="4737100"/>
            <a:chExt cx="355600" cy="654050"/>
          </a:xfrm>
        </p:grpSpPr>
        <p:sp>
          <p:nvSpPr>
            <p:cNvPr id="71" name="Delay 70"/>
            <p:cNvSpPr/>
            <p:nvPr/>
          </p:nvSpPr>
          <p:spPr>
            <a:xfrm rot="16200000">
              <a:off x="544859" y="4977167"/>
              <a:ext cx="472373" cy="355600"/>
            </a:xfrm>
            <a:prstGeom prst="flowChartDelay">
              <a:avLst/>
            </a:prstGeom>
            <a:solidFill>
              <a:schemeClr val="tx2"/>
            </a:solidFill>
            <a:ln w="6350" cmpd="sng">
              <a:solidFill>
                <a:srgbClr val="1F497D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GB">
                <a:solidFill>
                  <a:prstClr val="white"/>
                </a:solidFill>
                <a:latin typeface="Arial"/>
                <a:ea typeface="ＭＳ Ｐゴシック"/>
              </a:endParaRPr>
            </a:p>
          </p:txBody>
        </p:sp>
        <p:sp>
          <p:nvSpPr>
            <p:cNvPr id="72" name="Oval 71"/>
            <p:cNvSpPr/>
            <p:nvPr/>
          </p:nvSpPr>
          <p:spPr>
            <a:xfrm>
              <a:off x="628650" y="4737100"/>
              <a:ext cx="304800" cy="279400"/>
            </a:xfrm>
            <a:prstGeom prst="ellipse">
              <a:avLst/>
            </a:prstGeom>
            <a:solidFill>
              <a:schemeClr val="bg2"/>
            </a:solidFill>
            <a:ln w="6350" cmpd="sng">
              <a:solidFill>
                <a:schemeClr val="tx2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GB">
                <a:solidFill>
                  <a:prstClr val="white"/>
                </a:solidFill>
                <a:latin typeface="Arial"/>
                <a:ea typeface="ＭＳ Ｐゴシック"/>
              </a:endParaRPr>
            </a:p>
          </p:txBody>
        </p:sp>
      </p:grpSp>
      <p:cxnSp>
        <p:nvCxnSpPr>
          <p:cNvPr id="73" name="Straight Connector 72"/>
          <p:cNvCxnSpPr>
            <a:stCxn id="71" idx="2"/>
            <a:endCxn id="65" idx="2"/>
          </p:cNvCxnSpPr>
          <p:nvPr/>
        </p:nvCxnSpPr>
        <p:spPr bwMode="auto">
          <a:xfrm>
            <a:off x="4266216" y="2078729"/>
            <a:ext cx="90487" cy="3175"/>
          </a:xfrm>
          <a:prstGeom prst="line">
            <a:avLst/>
          </a:prstGeom>
          <a:solidFill>
            <a:srgbClr val="CC99FF"/>
          </a:solidFill>
          <a:ln w="63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4" name="Straight Connector 73"/>
          <p:cNvCxnSpPr>
            <a:stCxn id="66" idx="0"/>
            <a:endCxn id="65" idx="1"/>
          </p:cNvCxnSpPr>
          <p:nvPr/>
        </p:nvCxnSpPr>
        <p:spPr bwMode="auto">
          <a:xfrm flipH="1" flipV="1">
            <a:off x="4386808" y="2113631"/>
            <a:ext cx="0" cy="85725"/>
          </a:xfrm>
          <a:prstGeom prst="line">
            <a:avLst/>
          </a:prstGeom>
          <a:solidFill>
            <a:srgbClr val="CC99FF"/>
          </a:solidFill>
          <a:ln w="63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5" name="Straight Connector 74"/>
          <p:cNvCxnSpPr>
            <a:stCxn id="66" idx="2"/>
            <a:endCxn id="68" idx="2"/>
          </p:cNvCxnSpPr>
          <p:nvPr/>
        </p:nvCxnSpPr>
        <p:spPr bwMode="auto">
          <a:xfrm flipH="1">
            <a:off x="4231291" y="2256535"/>
            <a:ext cx="155575" cy="73025"/>
          </a:xfrm>
          <a:prstGeom prst="line">
            <a:avLst/>
          </a:prstGeom>
          <a:solidFill>
            <a:srgbClr val="CC99FF"/>
          </a:solidFill>
          <a:ln w="63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6" name="Rectangle 75"/>
          <p:cNvSpPr/>
          <p:nvPr/>
        </p:nvSpPr>
        <p:spPr>
          <a:xfrm>
            <a:off x="3735933" y="2421607"/>
            <a:ext cx="1179512" cy="4445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108000" tIns="0" bIns="46800" anchor="ctr"/>
          <a:lstStyle/>
          <a:p>
            <a:pPr eaLnBrk="0" hangingPunct="0">
              <a:defRPr/>
            </a:pPr>
            <a:endParaRPr lang="en-US" sz="1200" dirty="0">
              <a:solidFill>
                <a:prstClr val="white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4602715" y="1923131"/>
            <a:ext cx="314325" cy="381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108000" tIns="0" bIns="46800" anchor="ctr"/>
          <a:lstStyle/>
          <a:p>
            <a:pPr eaLnBrk="0" hangingPunct="0">
              <a:defRPr/>
            </a:pPr>
            <a:endParaRPr lang="en-US" sz="1200" dirty="0">
              <a:solidFill>
                <a:prstClr val="white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4074128" y="1918368"/>
            <a:ext cx="506413" cy="39688"/>
          </a:xfrm>
          <a:prstGeom prst="rect">
            <a:avLst/>
          </a:prstGeom>
          <a:solidFill>
            <a:schemeClr val="accent5">
              <a:lumMod val="50000"/>
            </a:schemeClr>
          </a:solidFill>
          <a:ln w="6350" cmpd="sng"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108000" tIns="0" bIns="46800" anchor="ctr"/>
          <a:lstStyle/>
          <a:p>
            <a:pPr eaLnBrk="0" hangingPunct="0">
              <a:defRPr/>
            </a:pPr>
            <a:endParaRPr lang="en-US" sz="1200" dirty="0">
              <a:solidFill>
                <a:prstClr val="white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4604296" y="1961231"/>
            <a:ext cx="314325" cy="438150"/>
          </a:xfrm>
          <a:prstGeom prst="rect">
            <a:avLst/>
          </a:prstGeom>
          <a:solidFill>
            <a:srgbClr val="FFFFFF"/>
          </a:solidFill>
          <a:ln w="3175" cmpd="sng"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4623345" y="1999331"/>
            <a:ext cx="273050" cy="381000"/>
          </a:xfrm>
          <a:prstGeom prst="rect">
            <a:avLst/>
          </a:prstGeom>
          <a:solidFill>
            <a:srgbClr val="FFFFFF"/>
          </a:solidFill>
          <a:ln w="3175" cmpd="sng">
            <a:solidFill>
              <a:schemeClr val="accent5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3734350" y="1927894"/>
            <a:ext cx="314325" cy="471488"/>
          </a:xfrm>
          <a:prstGeom prst="rect">
            <a:avLst/>
          </a:prstGeom>
          <a:solidFill>
            <a:srgbClr val="FFFFFF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grpSp>
        <p:nvGrpSpPr>
          <p:cNvPr id="82" name="Group 193"/>
          <p:cNvGrpSpPr>
            <a:grpSpLocks/>
          </p:cNvGrpSpPr>
          <p:nvPr/>
        </p:nvGrpSpPr>
        <p:grpSpPr bwMode="auto">
          <a:xfrm>
            <a:off x="3748633" y="1951716"/>
            <a:ext cx="252412" cy="369887"/>
            <a:chOff x="552317" y="2476596"/>
            <a:chExt cx="701871" cy="1650326"/>
          </a:xfrm>
        </p:grpSpPr>
        <p:grpSp>
          <p:nvGrpSpPr>
            <p:cNvPr id="83" name="Group 218"/>
            <p:cNvGrpSpPr>
              <a:grpSpLocks/>
            </p:cNvGrpSpPr>
            <p:nvPr/>
          </p:nvGrpSpPr>
          <p:grpSpPr bwMode="auto">
            <a:xfrm>
              <a:off x="552317" y="2476596"/>
              <a:ext cx="692981" cy="531812"/>
              <a:chOff x="1933176" y="4572069"/>
              <a:chExt cx="813220" cy="531812"/>
            </a:xfrm>
          </p:grpSpPr>
          <p:sp>
            <p:nvSpPr>
              <p:cNvPr id="94" name="Rectangle 93"/>
              <p:cNvSpPr/>
              <p:nvPr/>
            </p:nvSpPr>
            <p:spPr>
              <a:xfrm>
                <a:off x="1938355" y="4699562"/>
                <a:ext cx="657889" cy="9916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1933176" y="4572069"/>
                <a:ext cx="134686" cy="8499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96" name="Rectangle 95"/>
              <p:cNvSpPr/>
              <p:nvPr/>
            </p:nvSpPr>
            <p:spPr>
              <a:xfrm>
                <a:off x="2088582" y="4848302"/>
                <a:ext cx="657885" cy="9916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1959075" y="5004126"/>
                <a:ext cx="435138" cy="9916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</p:grpSp>
        <p:grpSp>
          <p:nvGrpSpPr>
            <p:cNvPr id="84" name="Group 218"/>
            <p:cNvGrpSpPr>
              <a:grpSpLocks/>
            </p:cNvGrpSpPr>
            <p:nvPr/>
          </p:nvGrpSpPr>
          <p:grpSpPr bwMode="auto">
            <a:xfrm>
              <a:off x="559469" y="3064221"/>
              <a:ext cx="690274" cy="404812"/>
              <a:chOff x="1936353" y="4699069"/>
              <a:chExt cx="810043" cy="404812"/>
            </a:xfrm>
          </p:grpSpPr>
          <p:sp>
            <p:nvSpPr>
              <p:cNvPr id="91" name="Rectangle 90"/>
              <p:cNvSpPr/>
              <p:nvPr/>
            </p:nvSpPr>
            <p:spPr>
              <a:xfrm>
                <a:off x="1938321" y="4699328"/>
                <a:ext cx="657886" cy="9916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92" name="Rectangle 91"/>
              <p:cNvSpPr/>
              <p:nvPr/>
            </p:nvSpPr>
            <p:spPr>
              <a:xfrm>
                <a:off x="2088545" y="4848073"/>
                <a:ext cx="657890" cy="9916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93" name="Rectangle 92"/>
              <p:cNvSpPr/>
              <p:nvPr/>
            </p:nvSpPr>
            <p:spPr>
              <a:xfrm>
                <a:off x="1959042" y="5003898"/>
                <a:ext cx="435139" cy="9916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</p:grpSp>
        <p:grpSp>
          <p:nvGrpSpPr>
            <p:cNvPr id="85" name="Group 218"/>
            <p:cNvGrpSpPr>
              <a:grpSpLocks/>
            </p:cNvGrpSpPr>
            <p:nvPr/>
          </p:nvGrpSpPr>
          <p:grpSpPr bwMode="auto">
            <a:xfrm>
              <a:off x="578418" y="3561833"/>
              <a:ext cx="671326" cy="252412"/>
              <a:chOff x="1958589" y="4851469"/>
              <a:chExt cx="787807" cy="252412"/>
            </a:xfrm>
          </p:grpSpPr>
          <p:sp>
            <p:nvSpPr>
              <p:cNvPr id="89" name="Rectangle 88"/>
              <p:cNvSpPr/>
              <p:nvPr/>
            </p:nvSpPr>
            <p:spPr>
              <a:xfrm>
                <a:off x="2088543" y="4849921"/>
                <a:ext cx="657889" cy="9916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1959039" y="5005746"/>
                <a:ext cx="435138" cy="9916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</p:grpSp>
        <p:grpSp>
          <p:nvGrpSpPr>
            <p:cNvPr id="86" name="Group 218"/>
            <p:cNvGrpSpPr>
              <a:grpSpLocks/>
            </p:cNvGrpSpPr>
            <p:nvPr/>
          </p:nvGrpSpPr>
          <p:grpSpPr bwMode="auto">
            <a:xfrm>
              <a:off x="582862" y="3874510"/>
              <a:ext cx="671326" cy="252412"/>
              <a:chOff x="1958589" y="4851469"/>
              <a:chExt cx="787807" cy="252412"/>
            </a:xfrm>
          </p:grpSpPr>
          <p:sp>
            <p:nvSpPr>
              <p:cNvPr id="87" name="Rectangle 86"/>
              <p:cNvSpPr/>
              <p:nvPr/>
            </p:nvSpPr>
            <p:spPr>
              <a:xfrm>
                <a:off x="2088510" y="4848895"/>
                <a:ext cx="657886" cy="9916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1959003" y="5004720"/>
                <a:ext cx="435138" cy="9916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</p:grpSp>
      </p:grpSp>
      <p:sp>
        <p:nvSpPr>
          <p:cNvPr id="98" name="Rectangle 97"/>
          <p:cNvSpPr/>
          <p:nvPr/>
        </p:nvSpPr>
        <p:spPr bwMode="auto">
          <a:xfrm>
            <a:off x="4664620" y="2005683"/>
            <a:ext cx="109538" cy="119062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cxnSp>
        <p:nvCxnSpPr>
          <p:cNvPr id="99" name="Straight Connector 98"/>
          <p:cNvCxnSpPr/>
          <p:nvPr/>
        </p:nvCxnSpPr>
        <p:spPr bwMode="auto">
          <a:xfrm>
            <a:off x="4802733" y="1969197"/>
            <a:ext cx="0" cy="411163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0" name="Straight Connector 99"/>
          <p:cNvCxnSpPr/>
          <p:nvPr/>
        </p:nvCxnSpPr>
        <p:spPr bwMode="auto">
          <a:xfrm flipH="1">
            <a:off x="4623345" y="2173956"/>
            <a:ext cx="273050" cy="0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1" name="Straight Connector 100"/>
          <p:cNvCxnSpPr/>
          <p:nvPr/>
        </p:nvCxnSpPr>
        <p:spPr bwMode="auto">
          <a:xfrm flipH="1">
            <a:off x="4623345" y="2208881"/>
            <a:ext cx="273050" cy="0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2" name="Straight Connector 101"/>
          <p:cNvCxnSpPr/>
          <p:nvPr/>
        </p:nvCxnSpPr>
        <p:spPr bwMode="auto">
          <a:xfrm flipH="1">
            <a:off x="4623345" y="2242218"/>
            <a:ext cx="273050" cy="0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3" name="Straight Connector 102"/>
          <p:cNvCxnSpPr/>
          <p:nvPr/>
        </p:nvCxnSpPr>
        <p:spPr bwMode="auto">
          <a:xfrm flipH="1">
            <a:off x="4623345" y="2277143"/>
            <a:ext cx="273050" cy="0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4" name="Straight Connector 103"/>
          <p:cNvCxnSpPr/>
          <p:nvPr/>
        </p:nvCxnSpPr>
        <p:spPr bwMode="auto">
          <a:xfrm flipH="1">
            <a:off x="4623345" y="2310481"/>
            <a:ext cx="273050" cy="0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5" name="Straight Connector 104"/>
          <p:cNvCxnSpPr/>
          <p:nvPr/>
        </p:nvCxnSpPr>
        <p:spPr bwMode="auto">
          <a:xfrm flipH="1">
            <a:off x="4623345" y="2345406"/>
            <a:ext cx="273050" cy="0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6" name="Straight Connector 105"/>
          <p:cNvCxnSpPr/>
          <p:nvPr/>
        </p:nvCxnSpPr>
        <p:spPr bwMode="auto">
          <a:xfrm flipH="1">
            <a:off x="4621758" y="2037431"/>
            <a:ext cx="273050" cy="0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7" name="Straight Connector 106"/>
          <p:cNvCxnSpPr/>
          <p:nvPr/>
        </p:nvCxnSpPr>
        <p:spPr bwMode="auto">
          <a:xfrm flipH="1">
            <a:off x="4621758" y="2070768"/>
            <a:ext cx="273050" cy="0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8" name="Straight Connector 107"/>
          <p:cNvCxnSpPr/>
          <p:nvPr/>
        </p:nvCxnSpPr>
        <p:spPr bwMode="auto">
          <a:xfrm flipH="1">
            <a:off x="4621758" y="2105693"/>
            <a:ext cx="273050" cy="0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9" name="Straight Connector 108"/>
          <p:cNvCxnSpPr/>
          <p:nvPr/>
        </p:nvCxnSpPr>
        <p:spPr bwMode="auto">
          <a:xfrm flipH="1">
            <a:off x="4621758" y="2139031"/>
            <a:ext cx="273050" cy="0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0" name="Straight Connector 109"/>
          <p:cNvCxnSpPr/>
          <p:nvPr/>
        </p:nvCxnSpPr>
        <p:spPr bwMode="auto">
          <a:xfrm>
            <a:off x="4650333" y="1969197"/>
            <a:ext cx="0" cy="411163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11" name="Group 97"/>
          <p:cNvGrpSpPr>
            <a:grpSpLocks/>
          </p:cNvGrpSpPr>
          <p:nvPr/>
        </p:nvGrpSpPr>
        <p:grpSpPr bwMode="auto">
          <a:xfrm>
            <a:off x="4626546" y="1999333"/>
            <a:ext cx="23813" cy="25400"/>
            <a:chOff x="8112931" y="3217866"/>
            <a:chExt cx="110967" cy="110967"/>
          </a:xfrm>
        </p:grpSpPr>
        <p:sp>
          <p:nvSpPr>
            <p:cNvPr id="112" name="Oval 111"/>
            <p:cNvSpPr/>
            <p:nvPr/>
          </p:nvSpPr>
          <p:spPr>
            <a:xfrm>
              <a:off x="8112931" y="3217866"/>
              <a:ext cx="110967" cy="110967"/>
            </a:xfrm>
            <a:prstGeom prst="ellipse">
              <a:avLst/>
            </a:prstGeom>
            <a:solidFill>
              <a:srgbClr val="FFFFFF"/>
            </a:solidFill>
            <a:ln w="3175" cmpd="sng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13" name="Oval 112"/>
            <p:cNvSpPr/>
            <p:nvPr/>
          </p:nvSpPr>
          <p:spPr>
            <a:xfrm>
              <a:off x="8142522" y="3245608"/>
              <a:ext cx="51786" cy="55484"/>
            </a:xfrm>
            <a:prstGeom prst="ellipse">
              <a:avLst/>
            </a:prstGeom>
            <a:solidFill>
              <a:schemeClr val="tx1"/>
            </a:solidFill>
            <a:ln w="3175" cmpd="sng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</p:grpSp>
      <p:grpSp>
        <p:nvGrpSpPr>
          <p:cNvPr id="114" name="Group 98"/>
          <p:cNvGrpSpPr>
            <a:grpSpLocks/>
          </p:cNvGrpSpPr>
          <p:nvPr/>
        </p:nvGrpSpPr>
        <p:grpSpPr bwMode="auto">
          <a:xfrm>
            <a:off x="4626546" y="2008857"/>
            <a:ext cx="23813" cy="23812"/>
            <a:chOff x="8112931" y="3217866"/>
            <a:chExt cx="110967" cy="110967"/>
          </a:xfrm>
        </p:grpSpPr>
        <p:sp>
          <p:nvSpPr>
            <p:cNvPr id="115" name="Oval 114"/>
            <p:cNvSpPr/>
            <p:nvPr/>
          </p:nvSpPr>
          <p:spPr>
            <a:xfrm>
              <a:off x="8112931" y="3217866"/>
              <a:ext cx="110967" cy="110967"/>
            </a:xfrm>
            <a:prstGeom prst="ellipse">
              <a:avLst/>
            </a:prstGeom>
            <a:solidFill>
              <a:srgbClr val="FFFFFF"/>
            </a:solidFill>
            <a:ln w="3175" cmpd="sng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16" name="Oval 115"/>
            <p:cNvSpPr/>
            <p:nvPr/>
          </p:nvSpPr>
          <p:spPr>
            <a:xfrm>
              <a:off x="8142522" y="3247458"/>
              <a:ext cx="51786" cy="51783"/>
            </a:xfrm>
            <a:prstGeom prst="ellipse">
              <a:avLst/>
            </a:prstGeom>
            <a:solidFill>
              <a:schemeClr val="tx1"/>
            </a:solidFill>
            <a:ln w="3175" cmpd="sng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</p:grpSp>
      <p:grpSp>
        <p:nvGrpSpPr>
          <p:cNvPr id="117" name="Group 101"/>
          <p:cNvGrpSpPr>
            <a:grpSpLocks/>
          </p:cNvGrpSpPr>
          <p:nvPr/>
        </p:nvGrpSpPr>
        <p:grpSpPr bwMode="auto">
          <a:xfrm>
            <a:off x="4626546" y="2042194"/>
            <a:ext cx="23813" cy="25400"/>
            <a:chOff x="8112931" y="3217866"/>
            <a:chExt cx="110967" cy="110967"/>
          </a:xfrm>
        </p:grpSpPr>
        <p:sp>
          <p:nvSpPr>
            <p:cNvPr id="118" name="Oval 117"/>
            <p:cNvSpPr/>
            <p:nvPr/>
          </p:nvSpPr>
          <p:spPr>
            <a:xfrm>
              <a:off x="8112931" y="3217866"/>
              <a:ext cx="110967" cy="110967"/>
            </a:xfrm>
            <a:prstGeom prst="ellipse">
              <a:avLst/>
            </a:prstGeom>
            <a:solidFill>
              <a:srgbClr val="FFFFFF"/>
            </a:solidFill>
            <a:ln w="3175" cmpd="sng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19" name="Oval 118"/>
            <p:cNvSpPr/>
            <p:nvPr/>
          </p:nvSpPr>
          <p:spPr>
            <a:xfrm>
              <a:off x="8142522" y="3245608"/>
              <a:ext cx="51786" cy="55484"/>
            </a:xfrm>
            <a:prstGeom prst="ellipse">
              <a:avLst/>
            </a:prstGeom>
            <a:solidFill>
              <a:schemeClr val="tx1"/>
            </a:solidFill>
            <a:ln w="3175" cmpd="sng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</p:grpSp>
      <p:grpSp>
        <p:nvGrpSpPr>
          <p:cNvPr id="120" name="Group 104"/>
          <p:cNvGrpSpPr>
            <a:grpSpLocks/>
          </p:cNvGrpSpPr>
          <p:nvPr/>
        </p:nvGrpSpPr>
        <p:grpSpPr bwMode="auto">
          <a:xfrm>
            <a:off x="4626546" y="2077140"/>
            <a:ext cx="23813" cy="23813"/>
            <a:chOff x="8112931" y="3217866"/>
            <a:chExt cx="110967" cy="110967"/>
          </a:xfrm>
        </p:grpSpPr>
        <p:sp>
          <p:nvSpPr>
            <p:cNvPr id="121" name="Oval 120"/>
            <p:cNvSpPr/>
            <p:nvPr/>
          </p:nvSpPr>
          <p:spPr>
            <a:xfrm>
              <a:off x="8112931" y="3217866"/>
              <a:ext cx="110967" cy="110967"/>
            </a:xfrm>
            <a:prstGeom prst="ellipse">
              <a:avLst/>
            </a:prstGeom>
            <a:solidFill>
              <a:srgbClr val="FFFFFF"/>
            </a:solidFill>
            <a:ln w="3175" cmpd="sng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22" name="Oval 121"/>
            <p:cNvSpPr/>
            <p:nvPr/>
          </p:nvSpPr>
          <p:spPr>
            <a:xfrm>
              <a:off x="8142522" y="3247457"/>
              <a:ext cx="51786" cy="51786"/>
            </a:xfrm>
            <a:prstGeom prst="ellipse">
              <a:avLst/>
            </a:prstGeom>
            <a:solidFill>
              <a:schemeClr val="tx1"/>
            </a:solidFill>
            <a:ln w="3175" cmpd="sng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</p:grpSp>
      <p:sp>
        <p:nvSpPr>
          <p:cNvPr id="123" name="Rectangle 122"/>
          <p:cNvSpPr/>
          <p:nvPr/>
        </p:nvSpPr>
        <p:spPr bwMode="auto">
          <a:xfrm>
            <a:off x="3761341" y="2488281"/>
            <a:ext cx="109537" cy="119062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124" name="Rectangle 123"/>
          <p:cNvSpPr/>
          <p:nvPr/>
        </p:nvSpPr>
        <p:spPr bwMode="auto">
          <a:xfrm>
            <a:off x="3929608" y="2486722"/>
            <a:ext cx="366712" cy="119063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125" name="Rectangle 124"/>
          <p:cNvSpPr/>
          <p:nvPr/>
        </p:nvSpPr>
        <p:spPr bwMode="auto">
          <a:xfrm>
            <a:off x="4342358" y="2488310"/>
            <a:ext cx="323850" cy="117475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126" name="Rectangle 125"/>
          <p:cNvSpPr/>
          <p:nvPr/>
        </p:nvSpPr>
        <p:spPr bwMode="auto">
          <a:xfrm>
            <a:off x="4705895" y="2485107"/>
            <a:ext cx="177800" cy="119062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127" name="Rounded Rectangle 126"/>
          <p:cNvSpPr/>
          <p:nvPr/>
        </p:nvSpPr>
        <p:spPr>
          <a:xfrm>
            <a:off x="4796033" y="2427206"/>
            <a:ext cx="104641" cy="38603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3175" cmpd="sng">
            <a:solidFill>
              <a:schemeClr val="accent5">
                <a:lumMod val="40000"/>
                <a:lumOff val="60000"/>
              </a:schemeClr>
            </a:solidFill>
          </a:ln>
          <a:effectLst/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36000" tIns="0" rIns="36000" anchor="ctr"/>
          <a:lstStyle/>
          <a:p>
            <a:pPr algn="ctr" eaLnBrk="0" hangingPunct="0">
              <a:defRPr/>
            </a:pPr>
            <a:endParaRPr lang="en-US" sz="9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cxnSp>
        <p:nvCxnSpPr>
          <p:cNvPr id="128" name="Straight Connector 127"/>
          <p:cNvCxnSpPr/>
          <p:nvPr/>
        </p:nvCxnSpPr>
        <p:spPr bwMode="auto">
          <a:xfrm flipH="1">
            <a:off x="3734345" y="2512093"/>
            <a:ext cx="1181100" cy="0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9" name="Straight Connector 128"/>
          <p:cNvCxnSpPr/>
          <p:nvPr/>
        </p:nvCxnSpPr>
        <p:spPr bwMode="auto">
          <a:xfrm flipH="1">
            <a:off x="3734345" y="2547018"/>
            <a:ext cx="1181100" cy="0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0" name="Straight Connector 129"/>
          <p:cNvCxnSpPr/>
          <p:nvPr/>
        </p:nvCxnSpPr>
        <p:spPr bwMode="auto">
          <a:xfrm flipH="1">
            <a:off x="3734345" y="2580356"/>
            <a:ext cx="1181100" cy="0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1" name="Straight Connector 130"/>
          <p:cNvCxnSpPr/>
          <p:nvPr/>
        </p:nvCxnSpPr>
        <p:spPr bwMode="auto">
          <a:xfrm flipH="1">
            <a:off x="3734345" y="2615281"/>
            <a:ext cx="1181100" cy="0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2" name="Straight Connector 131"/>
          <p:cNvCxnSpPr>
            <a:stCxn id="64" idx="0"/>
            <a:endCxn id="64" idx="2"/>
          </p:cNvCxnSpPr>
          <p:nvPr/>
        </p:nvCxnSpPr>
        <p:spPr bwMode="auto">
          <a:xfrm>
            <a:off x="4324895" y="2477170"/>
            <a:ext cx="0" cy="147638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3" name="Straight Connector 132"/>
          <p:cNvCxnSpPr/>
          <p:nvPr/>
        </p:nvCxnSpPr>
        <p:spPr bwMode="auto">
          <a:xfrm>
            <a:off x="4685258" y="2474022"/>
            <a:ext cx="0" cy="149225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4" name="Straight Connector 133"/>
          <p:cNvCxnSpPr/>
          <p:nvPr/>
        </p:nvCxnSpPr>
        <p:spPr bwMode="auto">
          <a:xfrm>
            <a:off x="3916908" y="2478785"/>
            <a:ext cx="0" cy="149225"/>
          </a:xfrm>
          <a:prstGeom prst="line">
            <a:avLst/>
          </a:prstGeom>
          <a:solidFill>
            <a:srgbClr val="CC99FF"/>
          </a:solidFill>
          <a:ln w="3175" cap="flat" cmpd="sng" algn="ctr">
            <a:solidFill>
              <a:srgbClr val="215968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5" name="Rectangle 134"/>
          <p:cNvSpPr/>
          <p:nvPr/>
        </p:nvSpPr>
        <p:spPr bwMode="auto">
          <a:xfrm>
            <a:off x="4620179" y="1970756"/>
            <a:ext cx="212725" cy="28575"/>
          </a:xfrm>
          <a:prstGeom prst="rect">
            <a:avLst/>
          </a:prstGeom>
          <a:solidFill>
            <a:schemeClr val="tx1"/>
          </a:solidFill>
          <a:ln w="31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136" name="Rectangle 135"/>
          <p:cNvSpPr/>
          <p:nvPr/>
        </p:nvSpPr>
        <p:spPr>
          <a:xfrm>
            <a:off x="3735977" y="1918368"/>
            <a:ext cx="312737" cy="39688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108000" tIns="0" bIns="46800" anchor="ctr"/>
          <a:lstStyle/>
          <a:p>
            <a:pPr eaLnBrk="0" hangingPunct="0">
              <a:defRPr/>
            </a:pPr>
            <a:endParaRPr lang="en-US" sz="1200" dirty="0">
              <a:solidFill>
                <a:prstClr val="white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137" name="Can 136"/>
          <p:cNvSpPr/>
          <p:nvPr/>
        </p:nvSpPr>
        <p:spPr>
          <a:xfrm>
            <a:off x="5980658" y="4085306"/>
            <a:ext cx="538162" cy="600075"/>
          </a:xfrm>
          <a:prstGeom prst="can">
            <a:avLst/>
          </a:prstGeom>
          <a:solidFill>
            <a:srgbClr val="FFFFFF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sp>
        <p:nvSpPr>
          <p:cNvPr id="138" name="Can 137"/>
          <p:cNvSpPr/>
          <p:nvPr/>
        </p:nvSpPr>
        <p:spPr>
          <a:xfrm>
            <a:off x="6428339" y="4299647"/>
            <a:ext cx="422275" cy="434975"/>
          </a:xfrm>
          <a:prstGeom prst="can">
            <a:avLst/>
          </a:prstGeom>
          <a:solidFill>
            <a:srgbClr val="FFFFFF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sz="1800" dirty="0">
              <a:solidFill>
                <a:srgbClr val="1F497D"/>
              </a:solidFill>
              <a:latin typeface="Calibri"/>
              <a:ea typeface="ＭＳ Ｐゴシック"/>
              <a:cs typeface="Calibri"/>
            </a:endParaRPr>
          </a:p>
        </p:txBody>
      </p:sp>
      <p:cxnSp>
        <p:nvCxnSpPr>
          <p:cNvPr id="139" name="Straight Arrow Connector 199"/>
          <p:cNvCxnSpPr>
            <a:stCxn id="27" idx="2"/>
            <a:endCxn id="138" idx="1"/>
          </p:cNvCxnSpPr>
          <p:nvPr/>
        </p:nvCxnSpPr>
        <p:spPr bwMode="auto">
          <a:xfrm rot="16200000" flipH="1">
            <a:off x="5629448" y="3289577"/>
            <a:ext cx="1641475" cy="378619"/>
          </a:xfrm>
          <a:prstGeom prst="bentConnector3">
            <a:avLst>
              <a:gd name="adj1" fmla="val 50000"/>
            </a:avLst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0" name="Straight Arrow Connector 196"/>
          <p:cNvCxnSpPr>
            <a:stCxn id="126" idx="2"/>
            <a:endCxn id="137" idx="1"/>
          </p:cNvCxnSpPr>
          <p:nvPr/>
        </p:nvCxnSpPr>
        <p:spPr bwMode="auto">
          <a:xfrm rot="16200000" flipH="1">
            <a:off x="4782120" y="2616868"/>
            <a:ext cx="1481138" cy="1455738"/>
          </a:xfrm>
          <a:prstGeom prst="bentConnector3">
            <a:avLst>
              <a:gd name="adj1" fmla="val 50000"/>
            </a:avLst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41" name="Group 27668"/>
          <p:cNvGrpSpPr>
            <a:grpSpLocks/>
          </p:cNvGrpSpPr>
          <p:nvPr/>
        </p:nvGrpSpPr>
        <p:grpSpPr bwMode="auto">
          <a:xfrm>
            <a:off x="710177" y="1810420"/>
            <a:ext cx="1228725" cy="863600"/>
            <a:chOff x="640045" y="3157538"/>
            <a:chExt cx="1228725" cy="863600"/>
          </a:xfrm>
        </p:grpSpPr>
        <p:sp>
          <p:nvSpPr>
            <p:cNvPr id="142" name="Rectangle 141"/>
            <p:cNvSpPr/>
            <p:nvPr/>
          </p:nvSpPr>
          <p:spPr bwMode="auto">
            <a:xfrm>
              <a:off x="640045" y="3157538"/>
              <a:ext cx="1228725" cy="863600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43" name="Rectangle 142"/>
            <p:cNvSpPr/>
            <p:nvPr/>
          </p:nvSpPr>
          <p:spPr bwMode="auto">
            <a:xfrm>
              <a:off x="690845" y="3198813"/>
              <a:ext cx="1136650" cy="8096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44" name="Rectangle 143"/>
            <p:cNvSpPr/>
            <p:nvPr/>
          </p:nvSpPr>
          <p:spPr bwMode="auto">
            <a:xfrm>
              <a:off x="700370" y="3309938"/>
              <a:ext cx="274637" cy="660400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45" name="Rectangle 144"/>
            <p:cNvSpPr/>
            <p:nvPr/>
          </p:nvSpPr>
          <p:spPr bwMode="auto">
            <a:xfrm>
              <a:off x="1533807" y="3309938"/>
              <a:ext cx="287338" cy="314325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46" name="Rectangle 145"/>
            <p:cNvSpPr/>
            <p:nvPr/>
          </p:nvSpPr>
          <p:spPr bwMode="auto">
            <a:xfrm>
              <a:off x="1005170" y="3309938"/>
              <a:ext cx="498475" cy="193675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47" name="Rectangle 146"/>
            <p:cNvSpPr/>
            <p:nvPr/>
          </p:nvSpPr>
          <p:spPr bwMode="auto">
            <a:xfrm>
              <a:off x="1005170" y="3813176"/>
              <a:ext cx="225425" cy="157162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48" name="Rectangle 147"/>
            <p:cNvSpPr/>
            <p:nvPr/>
          </p:nvSpPr>
          <p:spPr bwMode="auto">
            <a:xfrm>
              <a:off x="1270282" y="3814763"/>
              <a:ext cx="234950" cy="157163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49" name="Rectangle 148"/>
            <p:cNvSpPr/>
            <p:nvPr/>
          </p:nvSpPr>
          <p:spPr bwMode="auto">
            <a:xfrm>
              <a:off x="1532220" y="3656013"/>
              <a:ext cx="288925" cy="314325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50" name="Rectangle 149"/>
            <p:cNvSpPr/>
            <p:nvPr/>
          </p:nvSpPr>
          <p:spPr bwMode="auto">
            <a:xfrm>
              <a:off x="1049620" y="3354388"/>
              <a:ext cx="406400" cy="12223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51" name="Rectangle 150"/>
            <p:cNvSpPr/>
            <p:nvPr/>
          </p:nvSpPr>
          <p:spPr bwMode="auto">
            <a:xfrm>
              <a:off x="744820" y="3370263"/>
              <a:ext cx="180975" cy="55086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52" name="Rectangle 151"/>
            <p:cNvSpPr/>
            <p:nvPr/>
          </p:nvSpPr>
          <p:spPr bwMode="auto">
            <a:xfrm>
              <a:off x="1587782" y="3708401"/>
              <a:ext cx="163513" cy="2254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53" name="Rectangle 152"/>
            <p:cNvSpPr/>
            <p:nvPr/>
          </p:nvSpPr>
          <p:spPr bwMode="auto">
            <a:xfrm>
              <a:off x="1592545" y="3354388"/>
              <a:ext cx="163512" cy="2254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54" name="Rectangle 153"/>
            <p:cNvSpPr/>
            <p:nvPr/>
          </p:nvSpPr>
          <p:spPr bwMode="auto">
            <a:xfrm>
              <a:off x="1308382" y="3860801"/>
              <a:ext cx="134938" cy="857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55" name="Rectangle 154"/>
            <p:cNvSpPr/>
            <p:nvPr/>
          </p:nvSpPr>
          <p:spPr bwMode="auto">
            <a:xfrm>
              <a:off x="1054382" y="3852863"/>
              <a:ext cx="134938" cy="857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grpSp>
          <p:nvGrpSpPr>
            <p:cNvPr id="156" name="Group 294"/>
            <p:cNvGrpSpPr>
              <a:grpSpLocks/>
            </p:cNvGrpSpPr>
            <p:nvPr/>
          </p:nvGrpSpPr>
          <p:grpSpPr bwMode="auto">
            <a:xfrm>
              <a:off x="997419" y="3522291"/>
              <a:ext cx="496710" cy="257828"/>
              <a:chOff x="339996" y="3313113"/>
              <a:chExt cx="1120775" cy="655637"/>
            </a:xfrm>
          </p:grpSpPr>
          <p:sp>
            <p:nvSpPr>
              <p:cNvPr id="157" name="Rectangle 156"/>
              <p:cNvSpPr/>
              <p:nvPr/>
            </p:nvSpPr>
            <p:spPr bwMode="auto">
              <a:xfrm>
                <a:off x="339574" y="3314059"/>
                <a:ext cx="1121177" cy="653976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cxnSp>
            <p:nvCxnSpPr>
              <p:cNvPr id="158" name="Straight Connector 157"/>
              <p:cNvCxnSpPr/>
              <p:nvPr/>
            </p:nvCxnSpPr>
            <p:spPr bwMode="auto">
              <a:xfrm>
                <a:off x="450618" y="3402871"/>
                <a:ext cx="0" cy="504613"/>
              </a:xfrm>
              <a:prstGeom prst="line">
                <a:avLst/>
              </a:prstGeom>
              <a:solidFill>
                <a:srgbClr val="CC99FF"/>
              </a:solidFill>
              <a:ln w="19050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59" name="Straight Connector 158"/>
              <p:cNvCxnSpPr/>
              <p:nvPr/>
            </p:nvCxnSpPr>
            <p:spPr bwMode="auto">
              <a:xfrm>
                <a:off x="425543" y="3883262"/>
                <a:ext cx="909836" cy="0"/>
              </a:xfrm>
              <a:prstGeom prst="line">
                <a:avLst/>
              </a:prstGeom>
              <a:solidFill>
                <a:srgbClr val="CC99FF"/>
              </a:solidFill>
              <a:ln w="19050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60" name="Rectangle 159"/>
              <p:cNvSpPr/>
              <p:nvPr/>
            </p:nvSpPr>
            <p:spPr bwMode="auto">
              <a:xfrm>
                <a:off x="550915" y="3487647"/>
                <a:ext cx="96714" cy="395615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tx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161" name="Rectangle 160"/>
              <p:cNvSpPr/>
              <p:nvPr/>
            </p:nvSpPr>
            <p:spPr bwMode="auto">
              <a:xfrm>
                <a:off x="751509" y="3588568"/>
                <a:ext cx="107461" cy="286621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  <a:ln>
                <a:solidFill>
                  <a:schemeClr val="tx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162" name="Rectangle 161"/>
              <p:cNvSpPr/>
              <p:nvPr/>
            </p:nvSpPr>
            <p:spPr bwMode="auto">
              <a:xfrm>
                <a:off x="1109712" y="3709674"/>
                <a:ext cx="93133" cy="169549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tx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163" name="Rectangle 162"/>
              <p:cNvSpPr/>
              <p:nvPr/>
            </p:nvSpPr>
            <p:spPr bwMode="auto">
              <a:xfrm>
                <a:off x="941355" y="3528016"/>
                <a:ext cx="85969" cy="351208"/>
              </a:xfrm>
              <a:prstGeom prst="rect">
                <a:avLst/>
              </a:prstGeom>
              <a:solidFill>
                <a:schemeClr val="accent5">
                  <a:lumMod val="75000"/>
                </a:schemeClr>
              </a:solidFill>
              <a:ln>
                <a:solidFill>
                  <a:schemeClr val="tx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</p:grpSp>
      </p:grpSp>
      <p:grpSp>
        <p:nvGrpSpPr>
          <p:cNvPr id="164" name="Group 27669"/>
          <p:cNvGrpSpPr>
            <a:grpSpLocks/>
          </p:cNvGrpSpPr>
          <p:nvPr/>
        </p:nvGrpSpPr>
        <p:grpSpPr bwMode="auto">
          <a:xfrm>
            <a:off x="2008776" y="1813594"/>
            <a:ext cx="1228725" cy="863600"/>
            <a:chOff x="1938138" y="3160713"/>
            <a:chExt cx="1228725" cy="863600"/>
          </a:xfrm>
        </p:grpSpPr>
        <p:sp>
          <p:nvSpPr>
            <p:cNvPr id="165" name="Rectangle 164"/>
            <p:cNvSpPr/>
            <p:nvPr/>
          </p:nvSpPr>
          <p:spPr bwMode="auto">
            <a:xfrm>
              <a:off x="1938138" y="3160713"/>
              <a:ext cx="1228725" cy="863600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66" name="Rectangle 165"/>
            <p:cNvSpPr/>
            <p:nvPr/>
          </p:nvSpPr>
          <p:spPr bwMode="auto">
            <a:xfrm>
              <a:off x="1988938" y="3201988"/>
              <a:ext cx="1136650" cy="8096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67" name="Rectangle 166"/>
            <p:cNvSpPr/>
            <p:nvPr/>
          </p:nvSpPr>
          <p:spPr bwMode="auto">
            <a:xfrm>
              <a:off x="1988938" y="3327401"/>
              <a:ext cx="274637" cy="660400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68" name="Rectangle 167"/>
            <p:cNvSpPr/>
            <p:nvPr/>
          </p:nvSpPr>
          <p:spPr bwMode="auto">
            <a:xfrm>
              <a:off x="2822375" y="3327401"/>
              <a:ext cx="287338" cy="314325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69" name="Rectangle 168"/>
            <p:cNvSpPr/>
            <p:nvPr/>
          </p:nvSpPr>
          <p:spPr bwMode="auto">
            <a:xfrm>
              <a:off x="2293738" y="3327401"/>
              <a:ext cx="498475" cy="193675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70" name="Rectangle 169"/>
            <p:cNvSpPr/>
            <p:nvPr/>
          </p:nvSpPr>
          <p:spPr bwMode="auto">
            <a:xfrm>
              <a:off x="2293738" y="3830638"/>
              <a:ext cx="225425" cy="157163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71" name="Rectangle 170"/>
            <p:cNvSpPr/>
            <p:nvPr/>
          </p:nvSpPr>
          <p:spPr bwMode="auto">
            <a:xfrm>
              <a:off x="2558850" y="3832226"/>
              <a:ext cx="234950" cy="157162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72" name="Rectangle 171"/>
            <p:cNvSpPr/>
            <p:nvPr/>
          </p:nvSpPr>
          <p:spPr bwMode="auto">
            <a:xfrm>
              <a:off x="2820788" y="3673476"/>
              <a:ext cx="288925" cy="314325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73" name="Rectangle 172"/>
            <p:cNvSpPr/>
            <p:nvPr/>
          </p:nvSpPr>
          <p:spPr bwMode="auto">
            <a:xfrm>
              <a:off x="2338188" y="3371851"/>
              <a:ext cx="406400" cy="12223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74" name="Rectangle 173"/>
            <p:cNvSpPr/>
            <p:nvPr/>
          </p:nvSpPr>
          <p:spPr bwMode="auto">
            <a:xfrm>
              <a:off x="2033388" y="3387726"/>
              <a:ext cx="180975" cy="5508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75" name="Rectangle 174"/>
            <p:cNvSpPr/>
            <p:nvPr/>
          </p:nvSpPr>
          <p:spPr bwMode="auto">
            <a:xfrm>
              <a:off x="2876350" y="3725863"/>
              <a:ext cx="163513" cy="2254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76" name="Rectangle 175"/>
            <p:cNvSpPr/>
            <p:nvPr/>
          </p:nvSpPr>
          <p:spPr bwMode="auto">
            <a:xfrm>
              <a:off x="2881113" y="3371851"/>
              <a:ext cx="163512" cy="2254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77" name="Rectangle 176"/>
            <p:cNvSpPr/>
            <p:nvPr/>
          </p:nvSpPr>
          <p:spPr bwMode="auto">
            <a:xfrm>
              <a:off x="2596950" y="3878263"/>
              <a:ext cx="134938" cy="857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178" name="Rectangle 177"/>
            <p:cNvSpPr/>
            <p:nvPr/>
          </p:nvSpPr>
          <p:spPr bwMode="auto">
            <a:xfrm>
              <a:off x="2342950" y="3870326"/>
              <a:ext cx="134938" cy="857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n-US" sz="18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endParaRPr>
            </a:p>
          </p:txBody>
        </p:sp>
        <p:grpSp>
          <p:nvGrpSpPr>
            <p:cNvPr id="179" name="Group 309"/>
            <p:cNvGrpSpPr>
              <a:grpSpLocks/>
            </p:cNvGrpSpPr>
            <p:nvPr/>
          </p:nvGrpSpPr>
          <p:grpSpPr bwMode="auto">
            <a:xfrm>
              <a:off x="2285349" y="3540221"/>
              <a:ext cx="496710" cy="257828"/>
              <a:chOff x="339996" y="3313113"/>
              <a:chExt cx="1120775" cy="655637"/>
            </a:xfrm>
          </p:grpSpPr>
          <p:sp>
            <p:nvSpPr>
              <p:cNvPr id="187" name="Rectangle 186"/>
              <p:cNvSpPr/>
              <p:nvPr/>
            </p:nvSpPr>
            <p:spPr bwMode="auto">
              <a:xfrm>
                <a:off x="341014" y="3312871"/>
                <a:ext cx="1121177" cy="653976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cxnSp>
            <p:nvCxnSpPr>
              <p:cNvPr id="188" name="Straight Connector 187"/>
              <p:cNvCxnSpPr/>
              <p:nvPr/>
            </p:nvCxnSpPr>
            <p:spPr bwMode="auto">
              <a:xfrm>
                <a:off x="452058" y="3401683"/>
                <a:ext cx="0" cy="504610"/>
              </a:xfrm>
              <a:prstGeom prst="line">
                <a:avLst/>
              </a:prstGeom>
              <a:solidFill>
                <a:srgbClr val="CC99FF"/>
              </a:solidFill>
              <a:ln w="19050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9" name="Straight Connector 188"/>
              <p:cNvCxnSpPr/>
              <p:nvPr/>
            </p:nvCxnSpPr>
            <p:spPr bwMode="auto">
              <a:xfrm>
                <a:off x="426982" y="3882072"/>
                <a:ext cx="909836" cy="0"/>
              </a:xfrm>
              <a:prstGeom prst="line">
                <a:avLst/>
              </a:prstGeom>
              <a:solidFill>
                <a:srgbClr val="CC99FF"/>
              </a:solidFill>
              <a:ln w="19050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90" name="Rectangle 189"/>
              <p:cNvSpPr/>
              <p:nvPr/>
            </p:nvSpPr>
            <p:spPr bwMode="auto">
              <a:xfrm>
                <a:off x="552355" y="3486456"/>
                <a:ext cx="96714" cy="395615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tx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191" name="Rectangle 190"/>
              <p:cNvSpPr/>
              <p:nvPr/>
            </p:nvSpPr>
            <p:spPr bwMode="auto">
              <a:xfrm>
                <a:off x="752948" y="3587380"/>
                <a:ext cx="107461" cy="286618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  <a:ln>
                <a:solidFill>
                  <a:schemeClr val="tx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192" name="Rectangle 191"/>
              <p:cNvSpPr/>
              <p:nvPr/>
            </p:nvSpPr>
            <p:spPr bwMode="auto">
              <a:xfrm>
                <a:off x="1111151" y="3708487"/>
                <a:ext cx="93133" cy="169549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tx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193" name="Rectangle 192"/>
              <p:cNvSpPr/>
              <p:nvPr/>
            </p:nvSpPr>
            <p:spPr bwMode="auto">
              <a:xfrm>
                <a:off x="942795" y="3526825"/>
                <a:ext cx="85969" cy="351211"/>
              </a:xfrm>
              <a:prstGeom prst="rect">
                <a:avLst/>
              </a:prstGeom>
              <a:solidFill>
                <a:schemeClr val="accent5">
                  <a:lumMod val="75000"/>
                </a:schemeClr>
              </a:solidFill>
              <a:ln>
                <a:solidFill>
                  <a:schemeClr val="tx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</p:grpSp>
        <p:grpSp>
          <p:nvGrpSpPr>
            <p:cNvPr id="180" name="Group 317"/>
            <p:cNvGrpSpPr>
              <a:grpSpLocks/>
            </p:cNvGrpSpPr>
            <p:nvPr/>
          </p:nvGrpSpPr>
          <p:grpSpPr bwMode="auto">
            <a:xfrm>
              <a:off x="2178131" y="3451412"/>
              <a:ext cx="705511" cy="403412"/>
              <a:chOff x="2984959" y="3302000"/>
              <a:chExt cx="1120775" cy="660400"/>
            </a:xfrm>
          </p:grpSpPr>
          <p:sp>
            <p:nvSpPr>
              <p:cNvPr id="181" name="Rectangle 180"/>
              <p:cNvSpPr/>
              <p:nvPr/>
            </p:nvSpPr>
            <p:spPr bwMode="auto">
              <a:xfrm>
                <a:off x="2984513" y="3301696"/>
                <a:ext cx="1122248" cy="660094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182" name="Rectangle 181"/>
              <p:cNvSpPr/>
              <p:nvPr/>
            </p:nvSpPr>
            <p:spPr bwMode="auto">
              <a:xfrm>
                <a:off x="3231659" y="3379659"/>
                <a:ext cx="789356" cy="59771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183" name="Rectangle 182"/>
              <p:cNvSpPr/>
              <p:nvPr/>
            </p:nvSpPr>
            <p:spPr bwMode="auto">
              <a:xfrm>
                <a:off x="3034951" y="3504402"/>
                <a:ext cx="655695" cy="9615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184" name="Rectangle 183"/>
              <p:cNvSpPr/>
              <p:nvPr/>
            </p:nvSpPr>
            <p:spPr bwMode="auto">
              <a:xfrm>
                <a:off x="3029907" y="3377060"/>
                <a:ext cx="136183" cy="8316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185" name="Rectangle 184"/>
              <p:cNvSpPr/>
              <p:nvPr/>
            </p:nvSpPr>
            <p:spPr bwMode="auto">
              <a:xfrm>
                <a:off x="3186265" y="3655132"/>
                <a:ext cx="658217" cy="9615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  <p:sp>
            <p:nvSpPr>
              <p:cNvPr id="186" name="Rectangle 185"/>
              <p:cNvSpPr/>
              <p:nvPr/>
            </p:nvSpPr>
            <p:spPr bwMode="auto">
              <a:xfrm>
                <a:off x="3055126" y="3808460"/>
                <a:ext cx="433767" cy="9875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n-US" sz="1800" dirty="0">
                  <a:solidFill>
                    <a:srgbClr val="1F497D"/>
                  </a:solidFill>
                  <a:latin typeface="Calibri"/>
                  <a:ea typeface="ＭＳ Ｐゴシック"/>
                  <a:cs typeface="Calibri"/>
                </a:endParaRPr>
              </a:p>
            </p:txBody>
          </p:sp>
        </p:grpSp>
      </p:grpSp>
      <p:sp>
        <p:nvSpPr>
          <p:cNvPr id="203" name="Can 202"/>
          <p:cNvSpPr/>
          <p:nvPr/>
        </p:nvSpPr>
        <p:spPr>
          <a:xfrm>
            <a:off x="7047071" y="4196523"/>
            <a:ext cx="770021" cy="499975"/>
          </a:xfrm>
          <a:prstGeom prst="can">
            <a:avLst/>
          </a:prstGeom>
          <a:solidFill>
            <a:srgbClr val="FFFFFF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cxnSp>
        <p:nvCxnSpPr>
          <p:cNvPr id="217" name="Straight Arrow Connector 199"/>
          <p:cNvCxnSpPr>
            <a:stCxn id="12" idx="2"/>
            <a:endCxn id="203" idx="0"/>
          </p:cNvCxnSpPr>
          <p:nvPr/>
        </p:nvCxnSpPr>
        <p:spPr bwMode="auto">
          <a:xfrm rot="5400000">
            <a:off x="6686703" y="3406724"/>
            <a:ext cx="1660170" cy="169417"/>
          </a:xfrm>
          <a:prstGeom prst="bentConnector3">
            <a:avLst>
              <a:gd name="adj1" fmla="val 50000"/>
            </a:avLst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3" name="Straight Arrow Connector 196"/>
          <p:cNvCxnSpPr>
            <a:stCxn id="165" idx="2"/>
            <a:endCxn id="56" idx="0"/>
          </p:cNvCxnSpPr>
          <p:nvPr/>
        </p:nvCxnSpPr>
        <p:spPr bwMode="auto">
          <a:xfrm rot="16200000" flipH="1">
            <a:off x="2153412" y="3146894"/>
            <a:ext cx="1605359" cy="665956"/>
          </a:xfrm>
          <a:prstGeom prst="bentConnector3">
            <a:avLst>
              <a:gd name="adj1" fmla="val 50000"/>
            </a:avLst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07" name="Rounded Rectangle 20"/>
          <p:cNvSpPr>
            <a:spLocks noChangeArrowheads="1"/>
          </p:cNvSpPr>
          <p:nvPr/>
        </p:nvSpPr>
        <p:spPr bwMode="auto">
          <a:xfrm>
            <a:off x="656893" y="2997410"/>
            <a:ext cx="7830214" cy="639762"/>
          </a:xfrm>
          <a:prstGeom prst="roundRect">
            <a:avLst>
              <a:gd name="adj" fmla="val 16667"/>
            </a:avLst>
          </a:prstGeom>
          <a:solidFill>
            <a:srgbClr val="6DCCDE"/>
          </a:solidFill>
          <a:ln w="38100">
            <a:solidFill>
              <a:srgbClr val="10253F"/>
            </a:solidFill>
            <a:round/>
            <a:headEnd/>
            <a:tailEnd/>
          </a:ln>
          <a:effectLst>
            <a:outerShdw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pPr algn="r" eaLnBrk="0" hangingPunct="0"/>
            <a:r>
              <a:rPr lang="en-GB" sz="1800" dirty="0">
                <a:solidFill>
                  <a:srgbClr val="1F497D"/>
                </a:solidFill>
                <a:latin typeface="Calibri" charset="0"/>
              </a:rPr>
              <a:t>Open and</a:t>
            </a:r>
          </a:p>
          <a:p>
            <a:pPr algn="r" eaLnBrk="0" hangingPunct="0"/>
            <a:r>
              <a:rPr lang="en-GB" sz="1800" dirty="0">
                <a:solidFill>
                  <a:srgbClr val="1F497D"/>
                </a:solidFill>
                <a:latin typeface="Calibri" charset="0"/>
              </a:rPr>
              <a:t>Unified Metadata</a:t>
            </a:r>
          </a:p>
        </p:txBody>
      </p:sp>
      <p:grpSp>
        <p:nvGrpSpPr>
          <p:cNvPr id="204" name="Group 203"/>
          <p:cNvGrpSpPr/>
          <p:nvPr/>
        </p:nvGrpSpPr>
        <p:grpSpPr>
          <a:xfrm>
            <a:off x="1691297" y="3076555"/>
            <a:ext cx="615642" cy="493538"/>
            <a:chOff x="5454524" y="2009903"/>
            <a:chExt cx="1160032" cy="929955"/>
          </a:xfrm>
        </p:grpSpPr>
        <p:sp>
          <p:nvSpPr>
            <p:cNvPr id="205" name="Can 204"/>
            <p:cNvSpPr/>
            <p:nvPr/>
          </p:nvSpPr>
          <p:spPr>
            <a:xfrm>
              <a:off x="5454524" y="2009903"/>
              <a:ext cx="1160032" cy="929955"/>
            </a:xfrm>
            <a:prstGeom prst="can">
              <a:avLst/>
            </a:prstGeom>
            <a:solidFill>
              <a:srgbClr val="1F497D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>
                <a:solidFill>
                  <a:srgbClr val="1F497D"/>
                </a:solidFill>
                <a:latin typeface="Calibri"/>
                <a:cs typeface="Calibri"/>
              </a:endParaRPr>
            </a:p>
          </p:txBody>
        </p:sp>
        <p:sp>
          <p:nvSpPr>
            <p:cNvPr id="206" name="Multidocument 205"/>
            <p:cNvSpPr/>
            <p:nvPr/>
          </p:nvSpPr>
          <p:spPr>
            <a:xfrm>
              <a:off x="5774854" y="2359887"/>
              <a:ext cx="570016" cy="409980"/>
            </a:xfrm>
            <a:prstGeom prst="flowChartMultidocumen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>
                <a:solidFill>
                  <a:srgbClr val="1F497D"/>
                </a:solidFill>
                <a:latin typeface="Calibri"/>
                <a:cs typeface="Calibri"/>
              </a:endParaRPr>
            </a:p>
          </p:txBody>
        </p:sp>
      </p:grpSp>
      <p:grpSp>
        <p:nvGrpSpPr>
          <p:cNvPr id="213" name="Group 212"/>
          <p:cNvGrpSpPr/>
          <p:nvPr/>
        </p:nvGrpSpPr>
        <p:grpSpPr>
          <a:xfrm>
            <a:off x="4133760" y="3068965"/>
            <a:ext cx="615642" cy="493538"/>
            <a:chOff x="5454524" y="2009903"/>
            <a:chExt cx="1160032" cy="929955"/>
          </a:xfrm>
        </p:grpSpPr>
        <p:sp>
          <p:nvSpPr>
            <p:cNvPr id="214" name="Can 213"/>
            <p:cNvSpPr/>
            <p:nvPr/>
          </p:nvSpPr>
          <p:spPr>
            <a:xfrm>
              <a:off x="5454524" y="2009903"/>
              <a:ext cx="1160032" cy="929955"/>
            </a:xfrm>
            <a:prstGeom prst="can">
              <a:avLst/>
            </a:prstGeom>
            <a:solidFill>
              <a:srgbClr val="1F497D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>
                <a:solidFill>
                  <a:srgbClr val="1F497D"/>
                </a:solidFill>
                <a:latin typeface="Calibri"/>
                <a:cs typeface="Calibri"/>
              </a:endParaRPr>
            </a:p>
          </p:txBody>
        </p:sp>
        <p:sp>
          <p:nvSpPr>
            <p:cNvPr id="215" name="Multidocument 214"/>
            <p:cNvSpPr/>
            <p:nvPr/>
          </p:nvSpPr>
          <p:spPr>
            <a:xfrm>
              <a:off x="5774854" y="2359887"/>
              <a:ext cx="570016" cy="409980"/>
            </a:xfrm>
            <a:prstGeom prst="flowChartMultidocumen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>
                <a:solidFill>
                  <a:srgbClr val="1F497D"/>
                </a:solidFill>
                <a:latin typeface="Calibri"/>
                <a:cs typeface="Calibri"/>
              </a:endParaRPr>
            </a:p>
          </p:txBody>
        </p:sp>
      </p:grpSp>
      <p:grpSp>
        <p:nvGrpSpPr>
          <p:cNvPr id="220" name="Group 219"/>
          <p:cNvGrpSpPr/>
          <p:nvPr/>
        </p:nvGrpSpPr>
        <p:grpSpPr>
          <a:xfrm>
            <a:off x="5976206" y="3081370"/>
            <a:ext cx="615642" cy="493538"/>
            <a:chOff x="5454524" y="2009903"/>
            <a:chExt cx="1160032" cy="929955"/>
          </a:xfrm>
        </p:grpSpPr>
        <p:sp>
          <p:nvSpPr>
            <p:cNvPr id="221" name="Can 220"/>
            <p:cNvSpPr/>
            <p:nvPr/>
          </p:nvSpPr>
          <p:spPr>
            <a:xfrm>
              <a:off x="5454524" y="2009903"/>
              <a:ext cx="1160032" cy="929955"/>
            </a:xfrm>
            <a:prstGeom prst="can">
              <a:avLst/>
            </a:prstGeom>
            <a:solidFill>
              <a:srgbClr val="1F497D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>
                <a:solidFill>
                  <a:srgbClr val="1F497D"/>
                </a:solidFill>
                <a:latin typeface="Calibri"/>
                <a:cs typeface="Calibri"/>
              </a:endParaRPr>
            </a:p>
          </p:txBody>
        </p:sp>
        <p:sp>
          <p:nvSpPr>
            <p:cNvPr id="222" name="Multidocument 221"/>
            <p:cNvSpPr/>
            <p:nvPr/>
          </p:nvSpPr>
          <p:spPr>
            <a:xfrm>
              <a:off x="5774854" y="2359887"/>
              <a:ext cx="570016" cy="409980"/>
            </a:xfrm>
            <a:prstGeom prst="flowChartMultidocumen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>
                <a:solidFill>
                  <a:srgbClr val="1F497D"/>
                </a:solidFill>
                <a:latin typeface="Calibri"/>
                <a:cs typeface="Calibri"/>
              </a:endParaRPr>
            </a:p>
          </p:txBody>
        </p:sp>
      </p:grpSp>
      <p:sp>
        <p:nvSpPr>
          <p:cNvPr id="3" name="Left-Right Arrow 2"/>
          <p:cNvSpPr/>
          <p:nvPr/>
        </p:nvSpPr>
        <p:spPr>
          <a:xfrm>
            <a:off x="4827007" y="3236540"/>
            <a:ext cx="1120031" cy="179991"/>
          </a:xfrm>
          <a:prstGeom prst="leftRightArrow">
            <a:avLst/>
          </a:prstGeom>
          <a:solidFill>
            <a:srgbClr val="FFFFFF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sp>
        <p:nvSpPr>
          <p:cNvPr id="208" name="Left-Right Arrow 207"/>
          <p:cNvSpPr/>
          <p:nvPr/>
        </p:nvSpPr>
        <p:spPr>
          <a:xfrm>
            <a:off x="2339342" y="3238948"/>
            <a:ext cx="1717651" cy="177584"/>
          </a:xfrm>
          <a:prstGeom prst="leftRightArrow">
            <a:avLst/>
          </a:prstGeom>
          <a:solidFill>
            <a:srgbClr val="FFFFFF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sp>
        <p:nvSpPr>
          <p:cNvPr id="209" name="Slide Number Placeholder 3">
            <a:extLst>
              <a:ext uri="{FF2B5EF4-FFF2-40B4-BE49-F238E27FC236}">
                <a16:creationId xmlns:a16="http://schemas.microsoft.com/office/drawing/2014/main" id="{AF8D59C2-6237-0E48-89FB-4D8B72538464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56782" y="4956626"/>
            <a:ext cx="548699" cy="180170"/>
          </a:xfrm>
        </p:spPr>
        <p:txBody>
          <a:bodyPr/>
          <a:lstStyle/>
          <a:p>
            <a:pPr>
              <a:buClr>
                <a:srgbClr val="434343"/>
              </a:buClr>
              <a:buSzPct val="25000"/>
              <a:buFont typeface="Arial"/>
              <a:buNone/>
            </a:pPr>
            <a:fld id="{00000000-1234-1234-1234-123412341234}" type="slidenum">
              <a:rPr lang="en-US" sz="1000" smtClean="0"/>
              <a:pPr>
                <a:buClr>
                  <a:srgbClr val="434343"/>
                </a:buClr>
                <a:buSzPct val="25000"/>
                <a:buFont typeface="Arial"/>
                <a:buNone/>
              </a:pPr>
              <a:t>16</a:t>
            </a:fld>
            <a:endParaRPr lang="en-US" sz="1000"/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0E698F42-CDB4-6947-BB90-2CB9123C1B6A}"/>
              </a:ext>
            </a:extLst>
          </p:cNvPr>
          <p:cNvSpPr txBox="1"/>
          <p:nvPr/>
        </p:nvSpPr>
        <p:spPr>
          <a:xfrm>
            <a:off x="1320749" y="1388329"/>
            <a:ext cx="13083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Development</a:t>
            </a: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76C30E88-A63A-0845-AF82-A836B313E5D7}"/>
              </a:ext>
            </a:extLst>
          </p:cNvPr>
          <p:cNvSpPr txBox="1"/>
          <p:nvPr/>
        </p:nvSpPr>
        <p:spPr>
          <a:xfrm>
            <a:off x="3820885" y="1388329"/>
            <a:ext cx="8611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DevOps</a:t>
            </a:r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64197B8E-42EC-4542-9CA9-A92381FC1434}"/>
              </a:ext>
            </a:extLst>
          </p:cNvPr>
          <p:cNvSpPr txBox="1"/>
          <p:nvPr/>
        </p:nvSpPr>
        <p:spPr>
          <a:xfrm>
            <a:off x="6402543" y="1388329"/>
            <a:ext cx="12987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Data Science</a:t>
            </a:r>
          </a:p>
        </p:txBody>
      </p:sp>
    </p:spTree>
    <p:extLst>
      <p:ext uri="{BB962C8B-B14F-4D97-AF65-F5344CB8AC3E}">
        <p14:creationId xmlns:p14="http://schemas.microsoft.com/office/powerpoint/2010/main" val="11658090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Coco Pharmaceuticals persona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559" y="1104628"/>
            <a:ext cx="1295500" cy="1295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7803" y="1104628"/>
            <a:ext cx="1295500" cy="14152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820" y="2710004"/>
            <a:ext cx="1491458" cy="151323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6047" y="1104628"/>
            <a:ext cx="1393479" cy="154589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56835" y="2802019"/>
            <a:ext cx="1654756" cy="14370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24372" y="2857228"/>
            <a:ext cx="1781490" cy="141525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02270" y="1104628"/>
            <a:ext cx="1121315" cy="156766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46614" y="2820422"/>
            <a:ext cx="1143088" cy="1632983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587820" y="4496280"/>
            <a:ext cx="85561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1">
              <a:buClr>
                <a:schemeClr val="accent1"/>
              </a:buClr>
            </a:pPr>
            <a:r>
              <a:rPr lang="en-GB" sz="1800" dirty="0">
                <a:hlinkClick r:id="rId10"/>
              </a:rPr>
              <a:t>https://odpi.github.io/data-governance/coco-pharmaceuticals/personas/</a:t>
            </a:r>
            <a:endParaRPr lang="en-GB" sz="1800" dirty="0"/>
          </a:p>
        </p:txBody>
      </p: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A5C27AF8-2275-634E-A0CC-89C7F6D9815A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56782" y="4956626"/>
            <a:ext cx="548699" cy="180170"/>
          </a:xfrm>
        </p:spPr>
        <p:txBody>
          <a:bodyPr/>
          <a:lstStyle/>
          <a:p>
            <a:pPr>
              <a:buClr>
                <a:srgbClr val="434343"/>
              </a:buClr>
              <a:buSzPct val="25000"/>
              <a:buFont typeface="Arial"/>
              <a:buNone/>
            </a:pPr>
            <a:fld id="{00000000-1234-1234-1234-123412341234}" type="slidenum">
              <a:rPr lang="en-US" sz="1000" smtClean="0"/>
              <a:pPr>
                <a:buClr>
                  <a:srgbClr val="434343"/>
                </a:buClr>
                <a:buSzPct val="25000"/>
                <a:buFont typeface="Arial"/>
                <a:buNone/>
              </a:pPr>
              <a:t>17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27422394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DD9B18-F12E-DE4A-A645-6B2A40294B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Asset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4A18C60-AE4F-2F41-8854-3D29EC1B39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9200" y="965874"/>
            <a:ext cx="3461686" cy="3603001"/>
          </a:xfrm>
        </p:spPr>
        <p:txBody>
          <a:bodyPr>
            <a:normAutofit fontScale="92500"/>
          </a:bodyPr>
          <a:lstStyle/>
          <a:p>
            <a:r>
              <a:rPr lang="en-US" dirty="0"/>
              <a:t>Infrastructure – hardware and software generic “platforms”.</a:t>
            </a:r>
          </a:p>
          <a:p>
            <a:r>
              <a:rPr lang="en-US" dirty="0"/>
              <a:t>Process – well defined sequence of actions.</a:t>
            </a:r>
          </a:p>
          <a:p>
            <a:r>
              <a:rPr lang="en-US" dirty="0" err="1"/>
              <a:t>DataStore</a:t>
            </a:r>
            <a:r>
              <a:rPr lang="en-US" dirty="0"/>
              <a:t> – data at rest</a:t>
            </a:r>
          </a:p>
          <a:p>
            <a:r>
              <a:rPr lang="en-US" dirty="0" err="1"/>
              <a:t>DataFeed</a:t>
            </a:r>
            <a:r>
              <a:rPr lang="en-US" dirty="0"/>
              <a:t> - data in motion</a:t>
            </a:r>
          </a:p>
          <a:p>
            <a:r>
              <a:rPr lang="en-US" dirty="0" err="1"/>
              <a:t>DataSet</a:t>
            </a:r>
            <a:r>
              <a:rPr lang="en-US" dirty="0"/>
              <a:t> – collection of data</a:t>
            </a:r>
          </a:p>
          <a:p>
            <a:r>
              <a:rPr lang="en-US" dirty="0" err="1"/>
              <a:t>DeployedAPI</a:t>
            </a:r>
            <a:r>
              <a:rPr lang="en-US" dirty="0"/>
              <a:t> – interface</a:t>
            </a:r>
          </a:p>
          <a:p>
            <a:r>
              <a:rPr lang="en-US" dirty="0"/>
              <a:t>Software – parts for IT system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483647-5570-FC40-9871-024354B0A4B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Clr>
                <a:srgbClr val="434343"/>
              </a:buClr>
              <a:buSzPct val="25000"/>
              <a:buFont typeface="Arial"/>
              <a:buNone/>
            </a:pPr>
            <a:fld id="{00000000-1234-1234-1234-123412341234}" type="slidenum">
              <a:rPr lang="en-US" sz="1000" smtClean="0"/>
              <a:pPr>
                <a:buClr>
                  <a:srgbClr val="434343"/>
                </a:buClr>
                <a:buSzPct val="25000"/>
                <a:buFont typeface="Arial"/>
                <a:buNone/>
              </a:pPr>
              <a:t>18</a:t>
            </a:fld>
            <a:endParaRPr lang="en-US" sz="1000"/>
          </a:p>
        </p:txBody>
      </p:sp>
      <p:pic>
        <p:nvPicPr>
          <p:cNvPr id="5" name="Picture 4" descr="A screen shot of a computer&#10;&#10;Description automatically generated">
            <a:extLst>
              <a:ext uri="{FF2B5EF4-FFF2-40B4-BE49-F238E27FC236}">
                <a16:creationId xmlns:a16="http://schemas.microsoft.com/office/drawing/2014/main" id="{D3BCC1C6-4B88-324F-938A-2E963FFAF2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4552" y="-6704"/>
            <a:ext cx="5070929" cy="5143500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5FF8CF63-2451-BD48-AA8D-2C4326EC72CC}"/>
              </a:ext>
            </a:extLst>
          </p:cNvPr>
          <p:cNvSpPr/>
          <p:nvPr/>
        </p:nvSpPr>
        <p:spPr>
          <a:xfrm>
            <a:off x="5948516" y="1730477"/>
            <a:ext cx="471950" cy="196646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n w="0"/>
              <a:solidFill>
                <a:schemeClr val="accent6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514971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804034-06C6-1444-A4E7-648B8ED6A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Lab Today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9FE249-11A0-8B4A-880A-E6DC5F3E31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Start up the server platforms</a:t>
            </a:r>
          </a:p>
          <a:p>
            <a:r>
              <a:rPr lang="en-US" dirty="0"/>
              <a:t>Configure the servers</a:t>
            </a:r>
          </a:p>
          <a:p>
            <a:r>
              <a:rPr lang="en-US" dirty="0"/>
              <a:t>Run Lab “Building a Data Catalog”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A5E3B73-7B71-0E49-BF4C-0DAD7745E16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Clr>
                <a:srgbClr val="434343"/>
              </a:buClr>
              <a:buSzPct val="25000"/>
              <a:buFont typeface="Arial"/>
              <a:buNone/>
            </a:pPr>
            <a:fld id="{00000000-1234-1234-1234-123412341234}" type="slidenum">
              <a:rPr lang="en-US" sz="1000" smtClean="0"/>
              <a:pPr>
                <a:buClr>
                  <a:srgbClr val="434343"/>
                </a:buClr>
                <a:buSzPct val="25000"/>
                <a:buFont typeface="Arial"/>
                <a:buNone/>
              </a:pPr>
              <a:t>19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24322325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9E902-243C-FA48-AE15-24255E8A8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E5BC1C-DEA1-1545-88E8-F8946B3402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Background to the lab (presentation)</a:t>
            </a:r>
          </a:p>
          <a:p>
            <a:r>
              <a:rPr lang="en-US" dirty="0"/>
              <a:t>Lab</a:t>
            </a:r>
          </a:p>
          <a:p>
            <a:r>
              <a:rPr lang="en-US" dirty="0"/>
              <a:t>Further topics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BD5362-791E-104E-BCCB-B6DC80949A4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Clr>
                <a:srgbClr val="434343"/>
              </a:buClr>
              <a:buSzPct val="25000"/>
              <a:buFont typeface="Arial"/>
              <a:buNone/>
            </a:pPr>
            <a:fld id="{00000000-1234-1234-1234-123412341234}" type="slidenum">
              <a:rPr lang="en-US" sz="1000" smtClean="0"/>
              <a:pPr>
                <a:buClr>
                  <a:srgbClr val="434343"/>
                </a:buClr>
                <a:buSzPct val="25000"/>
                <a:buFont typeface="Arial"/>
                <a:buNone/>
              </a:pPr>
              <a:t>2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35537522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115B5C-16D9-4D43-9312-AB146E8971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Flow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3C7356-B9D5-C642-8BCC-C110AC9EFCAF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noFill/>
          <a:ln>
            <a:noFill/>
          </a:ln>
        </p:spPr>
        <p:txBody>
          <a:bodyPr/>
          <a:lstStyle/>
          <a:p>
            <a:pPr>
              <a:buClr>
                <a:srgbClr val="434343"/>
              </a:buClr>
              <a:buSzPct val="25000"/>
              <a:buFont typeface="Arial"/>
              <a:buNone/>
            </a:pPr>
            <a:fld id="{00000000-1234-1234-1234-123412341234}" type="slidenum">
              <a:rPr lang="en-US" sz="1000" smtClean="0"/>
              <a:pPr>
                <a:buClr>
                  <a:srgbClr val="434343"/>
                </a:buClr>
                <a:buSzPct val="25000"/>
                <a:buFont typeface="Arial"/>
                <a:buNone/>
              </a:pPr>
              <a:t>20</a:t>
            </a:fld>
            <a:endParaRPr lang="en-US" sz="1000"/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846D0C68-C5A8-A242-A28D-AA276E1FF1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723" y="923389"/>
            <a:ext cx="6508955" cy="3375379"/>
          </a:xfrm>
          <a:prstGeom prst="rect">
            <a:avLst/>
          </a:prstGeom>
          <a:ln w="28575">
            <a:solidFill>
              <a:srgbClr val="6DCCDE"/>
            </a:solidFill>
          </a:ln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19E09567-B101-494A-BADE-80663AF1A1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9368" y="1110259"/>
            <a:ext cx="6715432" cy="3439115"/>
          </a:xfrm>
          <a:prstGeom prst="rect">
            <a:avLst/>
          </a:prstGeom>
          <a:ln w="28575">
            <a:solidFill>
              <a:srgbClr val="6DCCDE"/>
            </a:solidFill>
          </a:ln>
        </p:spPr>
      </p:pic>
      <p:pic>
        <p:nvPicPr>
          <p:cNvPr id="12" name="Picture 11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040E34F8-E4F0-4346-B331-399876BCC3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4511" y="1291363"/>
            <a:ext cx="6806934" cy="3514421"/>
          </a:xfrm>
          <a:prstGeom prst="rect">
            <a:avLst/>
          </a:prstGeom>
          <a:ln w="28575">
            <a:solidFill>
              <a:srgbClr val="6DCCDE"/>
            </a:solidFill>
          </a:ln>
        </p:spPr>
      </p:pic>
    </p:spTree>
    <p:extLst>
      <p:ext uri="{BB962C8B-B14F-4D97-AF65-F5344CB8AC3E}">
        <p14:creationId xmlns:p14="http://schemas.microsoft.com/office/powerpoint/2010/main" val="3744513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79F391-5B0C-6447-BD05-6A354619E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Egeria Summary</a:t>
            </a:r>
          </a:p>
        </p:txBody>
      </p:sp>
      <p:sp>
        <p:nvSpPr>
          <p:cNvPr id="135" name="Content Placeholder 134">
            <a:extLst>
              <a:ext uri="{FF2B5EF4-FFF2-40B4-BE49-F238E27FC236}">
                <a16:creationId xmlns:a16="http://schemas.microsoft.com/office/drawing/2014/main" id="{E8F4C6D7-70CA-1A4B-B4F2-BFC8E6B51B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9199" y="965874"/>
            <a:ext cx="2142645" cy="3603001"/>
          </a:xfrm>
        </p:spPr>
        <p:txBody>
          <a:bodyPr anchor="b">
            <a:normAutofit/>
          </a:bodyPr>
          <a:lstStyle/>
          <a:p>
            <a:r>
              <a:rPr lang="en-US" sz="1600" dirty="0"/>
              <a:t>Open Source</a:t>
            </a:r>
          </a:p>
          <a:p>
            <a:r>
              <a:rPr lang="en-US" sz="1600" dirty="0"/>
              <a:t>Open Standards</a:t>
            </a:r>
          </a:p>
          <a:p>
            <a:r>
              <a:rPr lang="en-US" sz="1600" dirty="0"/>
              <a:t>Heterogeneous</a:t>
            </a:r>
            <a:br>
              <a:rPr lang="en-US" sz="1600" dirty="0"/>
            </a:br>
            <a:r>
              <a:rPr lang="en-US" sz="1600" dirty="0"/>
              <a:t>interoperability between third party tools</a:t>
            </a:r>
          </a:p>
          <a:p>
            <a:r>
              <a:rPr lang="en-US" sz="1600" dirty="0"/>
              <a:t>Comprehensive coverage of</a:t>
            </a:r>
            <a:br>
              <a:rPr lang="en-US" sz="1600" dirty="0"/>
            </a:br>
            <a:r>
              <a:rPr lang="en-US" sz="1600" dirty="0"/>
              <a:t>digital activities</a:t>
            </a:r>
          </a:p>
          <a:p>
            <a:r>
              <a:rPr lang="en-US" sz="1600" dirty="0"/>
              <a:t>Focus on automation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3128BE-519B-BB47-A2A9-1F87968C727C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688666" y="4772742"/>
            <a:ext cx="548699" cy="180170"/>
          </a:xfrm>
        </p:spPr>
        <p:txBody>
          <a:bodyPr/>
          <a:lstStyle/>
          <a:p>
            <a:pPr>
              <a:buClr>
                <a:srgbClr val="434343"/>
              </a:buClr>
              <a:buSzPct val="25000"/>
              <a:buFont typeface="Arial"/>
              <a:buNone/>
            </a:pPr>
            <a:fld id="{00000000-1234-1234-1234-123412341234}" type="slidenum">
              <a:rPr lang="en-US" sz="1000" smtClean="0"/>
              <a:pPr>
                <a:buClr>
                  <a:srgbClr val="434343"/>
                </a:buClr>
                <a:buSzPct val="25000"/>
                <a:buFont typeface="Arial"/>
                <a:buNone/>
              </a:pPr>
              <a:t>21</a:t>
            </a:fld>
            <a:endParaRPr lang="en-US" sz="1000"/>
          </a:p>
        </p:txBody>
      </p: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0369C785-3FA5-A14E-A752-7449850A6D41}"/>
              </a:ext>
            </a:extLst>
          </p:cNvPr>
          <p:cNvGrpSpPr/>
          <p:nvPr/>
        </p:nvGrpSpPr>
        <p:grpSpPr>
          <a:xfrm>
            <a:off x="2315888" y="247934"/>
            <a:ext cx="6647127" cy="4000574"/>
            <a:chOff x="1234069" y="341896"/>
            <a:chExt cx="7716643" cy="4512527"/>
          </a:xfrm>
        </p:grpSpPr>
        <p:sp>
          <p:nvSpPr>
            <p:cNvPr id="4" name="Cloud 3">
              <a:extLst>
                <a:ext uri="{FF2B5EF4-FFF2-40B4-BE49-F238E27FC236}">
                  <a16:creationId xmlns:a16="http://schemas.microsoft.com/office/drawing/2014/main" id="{DE3E8BF2-4A49-544B-A6D2-063234F4C766}"/>
                </a:ext>
              </a:extLst>
            </p:cNvPr>
            <p:cNvSpPr/>
            <p:nvPr/>
          </p:nvSpPr>
          <p:spPr>
            <a:xfrm>
              <a:off x="1234069" y="341896"/>
              <a:ext cx="7716643" cy="4512527"/>
            </a:xfrm>
            <a:prstGeom prst="cloud">
              <a:avLst/>
            </a:prstGeom>
            <a:solidFill>
              <a:srgbClr val="6DCC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100" dirty="0">
                  <a:ln w="0"/>
                  <a:solidFill>
                    <a:schemeClr val="accent6">
                      <a:lumMod val="50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Open Metadata Ecosystem</a:t>
              </a:r>
            </a:p>
          </p:txBody>
        </p:sp>
        <p:sp>
          <p:nvSpPr>
            <p:cNvPr id="5" name="Cloud 4">
              <a:extLst>
                <a:ext uri="{FF2B5EF4-FFF2-40B4-BE49-F238E27FC236}">
                  <a16:creationId xmlns:a16="http://schemas.microsoft.com/office/drawing/2014/main" id="{AAA1D7BC-1550-3345-A13A-862A10397385}"/>
                </a:ext>
              </a:extLst>
            </p:cNvPr>
            <p:cNvSpPr/>
            <p:nvPr/>
          </p:nvSpPr>
          <p:spPr>
            <a:xfrm>
              <a:off x="1442226" y="609525"/>
              <a:ext cx="7389541" cy="3925229"/>
            </a:xfrm>
            <a:prstGeom prst="cloud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100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5ADCBE05-F759-5D49-87DD-5C1B59BF77F9}"/>
                </a:ext>
              </a:extLst>
            </p:cNvPr>
            <p:cNvGrpSpPr/>
            <p:nvPr/>
          </p:nvGrpSpPr>
          <p:grpSpPr>
            <a:xfrm>
              <a:off x="2301961" y="1370046"/>
              <a:ext cx="5716623" cy="2542531"/>
              <a:chOff x="1783215" y="1000769"/>
              <a:chExt cx="6506775" cy="3262042"/>
            </a:xfrm>
          </p:grpSpPr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56A2E7A0-C8EE-EB42-82D2-30EAA55C1746}"/>
                  </a:ext>
                </a:extLst>
              </p:cNvPr>
              <p:cNvCxnSpPr>
                <a:cxnSpLocks/>
                <a:stCxn id="16" idx="3"/>
                <a:endCxn id="84" idx="6"/>
              </p:cNvCxnSpPr>
              <p:nvPr/>
            </p:nvCxnSpPr>
            <p:spPr bwMode="auto">
              <a:xfrm flipH="1">
                <a:off x="4700751" y="2636200"/>
                <a:ext cx="1686173" cy="3624"/>
              </a:xfrm>
              <a:prstGeom prst="line">
                <a:avLst/>
              </a:prstGeom>
              <a:solidFill>
                <a:srgbClr val="CC99FF"/>
              </a:solidFill>
              <a:ln w="19050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ABF3418B-C572-254E-944E-9EF943B083E2}"/>
                  </a:ext>
                </a:extLst>
              </p:cNvPr>
              <p:cNvSpPr/>
              <p:nvPr/>
            </p:nvSpPr>
            <p:spPr>
              <a:xfrm>
                <a:off x="6163774" y="2228231"/>
                <a:ext cx="782580" cy="577201"/>
              </a:xfrm>
              <a:prstGeom prst="rect">
                <a:avLst/>
              </a:prstGeom>
              <a:solidFill>
                <a:srgbClr val="CCFFCC"/>
              </a:solidFill>
              <a:ln w="3175" cmpd="sng">
                <a:solidFill>
                  <a:schemeClr val="tx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050" dirty="0">
                  <a:solidFill>
                    <a:srgbClr val="1F497D"/>
                  </a:solidFill>
                  <a:latin typeface="Calibri"/>
                  <a:cs typeface="Calibri"/>
                </a:endParaRPr>
              </a:p>
            </p:txBody>
          </p: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7DD06B4F-37EF-6D42-9818-92D407AABB6B}"/>
                  </a:ext>
                </a:extLst>
              </p:cNvPr>
              <p:cNvCxnSpPr>
                <a:cxnSpLocks/>
                <a:stCxn id="15" idx="3"/>
                <a:endCxn id="84" idx="1"/>
              </p:cNvCxnSpPr>
              <p:nvPr/>
            </p:nvCxnSpPr>
            <p:spPr bwMode="auto">
              <a:xfrm>
                <a:off x="3430859" y="2020104"/>
                <a:ext cx="1044411" cy="542233"/>
              </a:xfrm>
              <a:prstGeom prst="line">
                <a:avLst/>
              </a:prstGeom>
              <a:solidFill>
                <a:srgbClr val="CC99FF"/>
              </a:solidFill>
              <a:ln w="19050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8950AF02-66F6-1E45-A1CD-3DEA9C7DC999}"/>
                  </a:ext>
                </a:extLst>
              </p:cNvPr>
              <p:cNvCxnSpPr>
                <a:cxnSpLocks/>
                <a:stCxn id="29" idx="0"/>
                <a:endCxn id="84" idx="5"/>
              </p:cNvCxnSpPr>
              <p:nvPr/>
            </p:nvCxnSpPr>
            <p:spPr bwMode="auto">
              <a:xfrm flipH="1" flipV="1">
                <a:off x="4662064" y="2717311"/>
                <a:ext cx="776408" cy="365804"/>
              </a:xfrm>
              <a:prstGeom prst="line">
                <a:avLst/>
              </a:prstGeom>
              <a:solidFill>
                <a:srgbClr val="CC99FF"/>
              </a:solidFill>
              <a:ln w="19050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4462B7C6-7ED5-3F4A-A9B3-87AA89CF7FE1}"/>
                  </a:ext>
                </a:extLst>
              </p:cNvPr>
              <p:cNvSpPr/>
              <p:nvPr/>
            </p:nvSpPr>
            <p:spPr>
              <a:xfrm>
                <a:off x="2738083" y="1866215"/>
                <a:ext cx="692776" cy="307777"/>
              </a:xfrm>
              <a:prstGeom prst="rect">
                <a:avLst/>
              </a:prstGeom>
              <a:solidFill>
                <a:srgbClr val="6DCCDE"/>
              </a:solidFill>
              <a:ln w="3175" cmpd="sng">
                <a:solidFill>
                  <a:schemeClr val="tx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050" dirty="0">
                  <a:solidFill>
                    <a:srgbClr val="1F497D"/>
                  </a:solidFill>
                  <a:latin typeface="Calibri"/>
                  <a:cs typeface="Calibri"/>
                </a:endParaRPr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E9AA2850-4A95-9943-A017-9A96E677F711}"/>
                  </a:ext>
                </a:extLst>
              </p:cNvPr>
              <p:cNvSpPr/>
              <p:nvPr/>
            </p:nvSpPr>
            <p:spPr>
              <a:xfrm>
                <a:off x="6341833" y="2406286"/>
                <a:ext cx="307900" cy="269361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050" dirty="0">
                  <a:solidFill>
                    <a:srgbClr val="1F497D"/>
                  </a:solidFill>
                  <a:latin typeface="Calibri"/>
                  <a:cs typeface="Calibri"/>
                </a:endParaRPr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5333CE94-A6EA-1241-B4B4-2690D834737D}"/>
                  </a:ext>
                </a:extLst>
              </p:cNvPr>
              <p:cNvSpPr/>
              <p:nvPr/>
            </p:nvSpPr>
            <p:spPr>
              <a:xfrm>
                <a:off x="6166859" y="2353411"/>
                <a:ext cx="692776" cy="448934"/>
              </a:xfrm>
              <a:prstGeom prst="rect">
                <a:avLst/>
              </a:prstGeom>
              <a:solidFill>
                <a:srgbClr val="6DCCDE"/>
              </a:solidFill>
              <a:ln w="3175" cmpd="sng">
                <a:solidFill>
                  <a:schemeClr val="tx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050" dirty="0">
                  <a:solidFill>
                    <a:srgbClr val="1F497D"/>
                  </a:solidFill>
                  <a:latin typeface="Calibri"/>
                  <a:cs typeface="Calibri"/>
                </a:endParaRPr>
              </a:p>
            </p:txBody>
          </p: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485ECC7B-E06D-D547-9086-0A3FA1F41414}"/>
                  </a:ext>
                </a:extLst>
              </p:cNvPr>
              <p:cNvCxnSpPr>
                <a:cxnSpLocks/>
                <a:stCxn id="20" idx="4"/>
                <a:endCxn id="84" idx="7"/>
              </p:cNvCxnSpPr>
              <p:nvPr/>
            </p:nvCxnSpPr>
            <p:spPr bwMode="auto">
              <a:xfrm flipH="1">
                <a:off x="4662064" y="1866215"/>
                <a:ext cx="606054" cy="696122"/>
              </a:xfrm>
              <a:prstGeom prst="line">
                <a:avLst/>
              </a:prstGeom>
              <a:solidFill>
                <a:srgbClr val="CC99FF"/>
              </a:solidFill>
              <a:ln w="19050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1E95EFEA-EB8F-E64D-A443-F1D2322C30B4}"/>
                  </a:ext>
                </a:extLst>
              </p:cNvPr>
              <p:cNvSpPr/>
              <p:nvPr/>
            </p:nvSpPr>
            <p:spPr>
              <a:xfrm>
                <a:off x="5114168" y="1596854"/>
                <a:ext cx="307900" cy="269361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050" dirty="0">
                  <a:solidFill>
                    <a:srgbClr val="1F497D"/>
                  </a:solidFill>
                  <a:latin typeface="Calibri"/>
                  <a:cs typeface="Calibri"/>
                </a:endParaRPr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E564F3FE-F0DD-C443-89C5-307AAEB17BE0}"/>
                  </a:ext>
                </a:extLst>
              </p:cNvPr>
              <p:cNvSpPr/>
              <p:nvPr/>
            </p:nvSpPr>
            <p:spPr>
              <a:xfrm>
                <a:off x="4923280" y="1702508"/>
                <a:ext cx="692776" cy="255012"/>
              </a:xfrm>
              <a:prstGeom prst="rect">
                <a:avLst/>
              </a:prstGeom>
              <a:solidFill>
                <a:srgbClr val="6DCCDE"/>
              </a:solidFill>
              <a:ln w="3175" cmpd="sng">
                <a:solidFill>
                  <a:schemeClr val="tx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050" dirty="0">
                  <a:solidFill>
                    <a:srgbClr val="1F497D"/>
                  </a:solidFill>
                  <a:latin typeface="Calibri"/>
                  <a:cs typeface="Calibri"/>
                </a:endParaRPr>
              </a:p>
            </p:txBody>
          </p:sp>
          <p:sp>
            <p:nvSpPr>
              <p:cNvPr id="22" name="Rounded Rectangle 21">
                <a:extLst>
                  <a:ext uri="{FF2B5EF4-FFF2-40B4-BE49-F238E27FC236}">
                    <a16:creationId xmlns:a16="http://schemas.microsoft.com/office/drawing/2014/main" id="{7DDBE9AD-7C30-B34B-8BDC-0B156CBEEAE2}"/>
                  </a:ext>
                </a:extLst>
              </p:cNvPr>
              <p:cNvSpPr/>
              <p:nvPr/>
            </p:nvSpPr>
            <p:spPr>
              <a:xfrm>
                <a:off x="2799694" y="1252941"/>
                <a:ext cx="571229" cy="333870"/>
              </a:xfrm>
              <a:prstGeom prst="round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tx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050" dirty="0">
                  <a:solidFill>
                    <a:srgbClr val="1F497D"/>
                  </a:solidFill>
                  <a:latin typeface="Calibri"/>
                  <a:cs typeface="Calibri"/>
                </a:endParaRPr>
              </a:p>
            </p:txBody>
          </p:sp>
          <p:sp>
            <p:nvSpPr>
              <p:cNvPr id="23" name="Rounded Rectangle 22">
                <a:extLst>
                  <a:ext uri="{FF2B5EF4-FFF2-40B4-BE49-F238E27FC236}">
                    <a16:creationId xmlns:a16="http://schemas.microsoft.com/office/drawing/2014/main" id="{581E8F94-4993-5440-A4A3-5EE3F5207863}"/>
                  </a:ext>
                </a:extLst>
              </p:cNvPr>
              <p:cNvSpPr/>
              <p:nvPr/>
            </p:nvSpPr>
            <p:spPr>
              <a:xfrm>
                <a:off x="2819009" y="1284322"/>
                <a:ext cx="525995" cy="269360"/>
              </a:xfrm>
              <a:prstGeom prst="roundRect">
                <a:avLst/>
              </a:prstGeom>
              <a:solidFill>
                <a:srgbClr val="FFFFFF"/>
              </a:solidFill>
              <a:ln>
                <a:solidFill>
                  <a:schemeClr val="tx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050" dirty="0">
                  <a:solidFill>
                    <a:srgbClr val="1F497D"/>
                  </a:solidFill>
                  <a:latin typeface="Calibri"/>
                  <a:cs typeface="Calibri"/>
                </a:endParaRPr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019D6758-ED1F-A849-9911-E976098832C5}"/>
                  </a:ext>
                </a:extLst>
              </p:cNvPr>
              <p:cNvSpPr/>
              <p:nvPr/>
            </p:nvSpPr>
            <p:spPr>
              <a:xfrm>
                <a:off x="2738144" y="1716247"/>
                <a:ext cx="692776" cy="147015"/>
              </a:xfrm>
              <a:prstGeom prst="rect">
                <a:avLst/>
              </a:prstGeom>
              <a:solidFill>
                <a:srgbClr val="6DCCDE"/>
              </a:solidFill>
              <a:ln w="3175" cmpd="sng">
                <a:solidFill>
                  <a:schemeClr val="tx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050" dirty="0">
                  <a:solidFill>
                    <a:srgbClr val="1F497D"/>
                  </a:solidFill>
                  <a:latin typeface="Calibri"/>
                  <a:cs typeface="Calibri"/>
                </a:endParaRPr>
              </a:p>
            </p:txBody>
          </p: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9C806DAF-D26C-3048-AD0F-9E986AA16C12}"/>
                  </a:ext>
                </a:extLst>
              </p:cNvPr>
              <p:cNvCxnSpPr>
                <a:stCxn id="24" idx="0"/>
                <a:endCxn id="22" idx="2"/>
              </p:cNvCxnSpPr>
              <p:nvPr/>
            </p:nvCxnSpPr>
            <p:spPr bwMode="auto">
              <a:xfrm flipV="1">
                <a:off x="3084532" y="1586811"/>
                <a:ext cx="777" cy="129436"/>
              </a:xfrm>
              <a:prstGeom prst="line">
                <a:avLst/>
              </a:prstGeom>
              <a:solidFill>
                <a:srgbClr val="CC99FF"/>
              </a:solidFill>
              <a:ln w="19050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8AADCA13-804F-1540-9E74-BBC0621CD890}"/>
                  </a:ext>
                </a:extLst>
              </p:cNvPr>
              <p:cNvSpPr/>
              <p:nvPr/>
            </p:nvSpPr>
            <p:spPr>
              <a:xfrm>
                <a:off x="5094547" y="3665769"/>
                <a:ext cx="692776" cy="257835"/>
              </a:xfrm>
              <a:prstGeom prst="rect">
                <a:avLst/>
              </a:prstGeom>
              <a:solidFill>
                <a:srgbClr val="FFC000"/>
              </a:solidFill>
              <a:ln w="3175" cmpd="sng">
                <a:solidFill>
                  <a:schemeClr val="tx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050" dirty="0">
                  <a:solidFill>
                    <a:srgbClr val="1F497D"/>
                  </a:solidFill>
                  <a:latin typeface="Calibri"/>
                  <a:cs typeface="Calibri"/>
                </a:endParaRPr>
              </a:p>
            </p:txBody>
          </p:sp>
          <p:sp>
            <p:nvSpPr>
              <p:cNvPr id="28" name="Rounded Rectangle 27">
                <a:extLst>
                  <a:ext uri="{FF2B5EF4-FFF2-40B4-BE49-F238E27FC236}">
                    <a16:creationId xmlns:a16="http://schemas.microsoft.com/office/drawing/2014/main" id="{14B23066-9262-0741-B162-B19D8387C1D7}"/>
                  </a:ext>
                </a:extLst>
              </p:cNvPr>
              <p:cNvSpPr/>
              <p:nvPr/>
            </p:nvSpPr>
            <p:spPr>
              <a:xfrm>
                <a:off x="5156159" y="3051734"/>
                <a:ext cx="571229" cy="333870"/>
              </a:xfrm>
              <a:prstGeom prst="roundRect">
                <a:avLst/>
              </a:prstGeom>
              <a:solidFill>
                <a:srgbClr val="FFC000"/>
              </a:solidFill>
              <a:ln>
                <a:solidFill>
                  <a:schemeClr val="tx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050" dirty="0">
                  <a:solidFill>
                    <a:srgbClr val="1F497D"/>
                  </a:solidFill>
                  <a:latin typeface="Calibri"/>
                  <a:cs typeface="Calibri"/>
                </a:endParaRPr>
              </a:p>
            </p:txBody>
          </p:sp>
          <p:sp>
            <p:nvSpPr>
              <p:cNvPr id="29" name="Rounded Rectangle 28">
                <a:extLst>
                  <a:ext uri="{FF2B5EF4-FFF2-40B4-BE49-F238E27FC236}">
                    <a16:creationId xmlns:a16="http://schemas.microsoft.com/office/drawing/2014/main" id="{321617F5-23B7-994D-AF22-5447B45D4276}"/>
                  </a:ext>
                </a:extLst>
              </p:cNvPr>
              <p:cNvSpPr/>
              <p:nvPr/>
            </p:nvSpPr>
            <p:spPr>
              <a:xfrm>
                <a:off x="5175474" y="3083115"/>
                <a:ext cx="525995" cy="269360"/>
              </a:xfrm>
              <a:prstGeom prst="roundRect">
                <a:avLst/>
              </a:prstGeom>
              <a:solidFill>
                <a:srgbClr val="FFFFFF"/>
              </a:solidFill>
              <a:ln>
                <a:solidFill>
                  <a:schemeClr val="tx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050" dirty="0">
                  <a:solidFill>
                    <a:srgbClr val="1F497D"/>
                  </a:solidFill>
                  <a:latin typeface="Calibri"/>
                  <a:cs typeface="Calibri"/>
                </a:endParaRPr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7E9D5376-5C19-EF4E-9A03-6B09A98748B4}"/>
                  </a:ext>
                </a:extLst>
              </p:cNvPr>
              <p:cNvSpPr/>
              <p:nvPr/>
            </p:nvSpPr>
            <p:spPr>
              <a:xfrm>
                <a:off x="5094609" y="3515040"/>
                <a:ext cx="692776" cy="147015"/>
              </a:xfrm>
              <a:prstGeom prst="rect">
                <a:avLst/>
              </a:prstGeom>
              <a:solidFill>
                <a:srgbClr val="FFC000"/>
              </a:solidFill>
              <a:ln w="3175" cmpd="sng">
                <a:solidFill>
                  <a:schemeClr val="tx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050" dirty="0">
                  <a:solidFill>
                    <a:srgbClr val="1F497D"/>
                  </a:solidFill>
                  <a:latin typeface="Calibri"/>
                  <a:cs typeface="Calibri"/>
                </a:endParaRPr>
              </a:p>
            </p:txBody>
          </p: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47A91EDD-F678-E440-BED5-2910FD9F9232}"/>
                  </a:ext>
                </a:extLst>
              </p:cNvPr>
              <p:cNvCxnSpPr>
                <a:stCxn id="30" idx="0"/>
                <a:endCxn id="28" idx="2"/>
              </p:cNvCxnSpPr>
              <p:nvPr/>
            </p:nvCxnSpPr>
            <p:spPr bwMode="auto">
              <a:xfrm flipV="1">
                <a:off x="5440997" y="3385604"/>
                <a:ext cx="777" cy="129436"/>
              </a:xfrm>
              <a:prstGeom prst="line">
                <a:avLst/>
              </a:prstGeom>
              <a:solidFill>
                <a:srgbClr val="CC99FF"/>
              </a:solidFill>
              <a:ln w="19050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33" name="Rounded Rectangle 32">
                <a:extLst>
                  <a:ext uri="{FF2B5EF4-FFF2-40B4-BE49-F238E27FC236}">
                    <a16:creationId xmlns:a16="http://schemas.microsoft.com/office/drawing/2014/main" id="{8CF5E1F4-32C1-C348-BC43-CCB635762442}"/>
                  </a:ext>
                </a:extLst>
              </p:cNvPr>
              <p:cNvSpPr/>
              <p:nvPr/>
            </p:nvSpPr>
            <p:spPr>
              <a:xfrm>
                <a:off x="4985265" y="1089715"/>
                <a:ext cx="571229" cy="333870"/>
              </a:xfrm>
              <a:prstGeom prst="roundRect">
                <a:avLst/>
              </a:prstGeom>
              <a:solidFill>
                <a:srgbClr val="FF85FF"/>
              </a:solidFill>
              <a:ln>
                <a:solidFill>
                  <a:schemeClr val="tx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050" dirty="0">
                  <a:solidFill>
                    <a:srgbClr val="1F497D"/>
                  </a:solidFill>
                  <a:latin typeface="Calibri"/>
                  <a:cs typeface="Calibri"/>
                </a:endParaRPr>
              </a:p>
            </p:txBody>
          </p:sp>
          <p:sp>
            <p:nvSpPr>
              <p:cNvPr id="34" name="Rounded Rectangle 33">
                <a:extLst>
                  <a:ext uri="{FF2B5EF4-FFF2-40B4-BE49-F238E27FC236}">
                    <a16:creationId xmlns:a16="http://schemas.microsoft.com/office/drawing/2014/main" id="{AC56D580-141E-854D-8AE5-BD102F774F6E}"/>
                  </a:ext>
                </a:extLst>
              </p:cNvPr>
              <p:cNvSpPr/>
              <p:nvPr/>
            </p:nvSpPr>
            <p:spPr>
              <a:xfrm>
                <a:off x="5004580" y="1121096"/>
                <a:ext cx="525995" cy="269360"/>
              </a:xfrm>
              <a:prstGeom prst="roundRect">
                <a:avLst/>
              </a:prstGeom>
              <a:solidFill>
                <a:srgbClr val="FFFFFF"/>
              </a:solidFill>
              <a:ln>
                <a:solidFill>
                  <a:schemeClr val="tx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050" dirty="0">
                  <a:solidFill>
                    <a:srgbClr val="1F497D"/>
                  </a:solidFill>
                  <a:latin typeface="Calibri"/>
                  <a:cs typeface="Calibri"/>
                </a:endParaRPr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F45268D8-93D4-F940-9470-14B04BF4995F}"/>
                  </a:ext>
                </a:extLst>
              </p:cNvPr>
              <p:cNvSpPr/>
              <p:nvPr/>
            </p:nvSpPr>
            <p:spPr>
              <a:xfrm>
                <a:off x="4923715" y="1553021"/>
                <a:ext cx="692776" cy="147015"/>
              </a:xfrm>
              <a:prstGeom prst="rect">
                <a:avLst/>
              </a:prstGeom>
              <a:solidFill>
                <a:srgbClr val="FF85FF"/>
              </a:solidFill>
              <a:ln w="3175" cmpd="sng">
                <a:solidFill>
                  <a:schemeClr val="tx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050" dirty="0">
                  <a:solidFill>
                    <a:srgbClr val="1F497D"/>
                  </a:solidFill>
                  <a:latin typeface="Calibri"/>
                  <a:cs typeface="Calibri"/>
                </a:endParaRPr>
              </a:p>
            </p:txBody>
          </p: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D96401BB-031F-6C44-B558-84342FA68100}"/>
                  </a:ext>
                </a:extLst>
              </p:cNvPr>
              <p:cNvCxnSpPr>
                <a:stCxn id="35" idx="0"/>
                <a:endCxn id="33" idx="2"/>
              </p:cNvCxnSpPr>
              <p:nvPr/>
            </p:nvCxnSpPr>
            <p:spPr bwMode="auto">
              <a:xfrm flipV="1">
                <a:off x="5270103" y="1423585"/>
                <a:ext cx="777" cy="129436"/>
              </a:xfrm>
              <a:prstGeom prst="line">
                <a:avLst/>
              </a:prstGeom>
              <a:solidFill>
                <a:srgbClr val="CC99FF"/>
              </a:solidFill>
              <a:ln w="19050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37" name="Can 36">
                <a:extLst>
                  <a:ext uri="{FF2B5EF4-FFF2-40B4-BE49-F238E27FC236}">
                    <a16:creationId xmlns:a16="http://schemas.microsoft.com/office/drawing/2014/main" id="{63B8E040-2C5E-9148-A4FA-0C9C67622BAE}"/>
                  </a:ext>
                </a:extLst>
              </p:cNvPr>
              <p:cNvSpPr/>
              <p:nvPr/>
            </p:nvSpPr>
            <p:spPr>
              <a:xfrm>
                <a:off x="2929829" y="2314482"/>
                <a:ext cx="307900" cy="230880"/>
              </a:xfrm>
              <a:prstGeom prst="can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050" dirty="0">
                  <a:solidFill>
                    <a:srgbClr val="1F497D"/>
                  </a:solidFill>
                  <a:latin typeface="Calibri"/>
                  <a:cs typeface="Calibri"/>
                </a:endParaRPr>
              </a:p>
            </p:txBody>
          </p: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AB871CBC-5930-6A4E-A1C4-53B628DEFF61}"/>
                  </a:ext>
                </a:extLst>
              </p:cNvPr>
              <p:cNvCxnSpPr>
                <a:cxnSpLocks/>
                <a:stCxn id="37" idx="1"/>
                <a:endCxn id="15" idx="2"/>
              </p:cNvCxnSpPr>
              <p:nvPr/>
            </p:nvCxnSpPr>
            <p:spPr bwMode="auto">
              <a:xfrm flipV="1">
                <a:off x="3083779" y="2173992"/>
                <a:ext cx="692" cy="140490"/>
              </a:xfrm>
              <a:prstGeom prst="line">
                <a:avLst/>
              </a:prstGeom>
              <a:solidFill>
                <a:srgbClr val="CC99FF"/>
              </a:solidFill>
              <a:ln w="19050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39" name="Can 38">
                <a:extLst>
                  <a:ext uri="{FF2B5EF4-FFF2-40B4-BE49-F238E27FC236}">
                    <a16:creationId xmlns:a16="http://schemas.microsoft.com/office/drawing/2014/main" id="{D763A927-1E16-9C45-9E51-C1C87C2E9918}"/>
                  </a:ext>
                </a:extLst>
              </p:cNvPr>
              <p:cNvSpPr/>
              <p:nvPr/>
            </p:nvSpPr>
            <p:spPr>
              <a:xfrm>
                <a:off x="5284521" y="4031931"/>
                <a:ext cx="307900" cy="230880"/>
              </a:xfrm>
              <a:prstGeom prst="can">
                <a:avLst/>
              </a:prstGeom>
              <a:solidFill>
                <a:srgbClr val="4BACC6"/>
              </a:solidFill>
              <a:ln>
                <a:solidFill>
                  <a:schemeClr val="tx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050" dirty="0">
                  <a:solidFill>
                    <a:srgbClr val="1F497D"/>
                  </a:solidFill>
                  <a:latin typeface="Calibri"/>
                  <a:cs typeface="Calibri"/>
                </a:endParaRPr>
              </a:p>
            </p:txBody>
          </p: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CE96ADA7-7F23-CA43-85DF-DE24305E7131}"/>
                  </a:ext>
                </a:extLst>
              </p:cNvPr>
              <p:cNvCxnSpPr>
                <a:cxnSpLocks/>
                <a:stCxn id="39" idx="1"/>
                <a:endCxn id="27" idx="2"/>
              </p:cNvCxnSpPr>
              <p:nvPr/>
            </p:nvCxnSpPr>
            <p:spPr bwMode="auto">
              <a:xfrm flipV="1">
                <a:off x="5438471" y="3923604"/>
                <a:ext cx="2464" cy="108327"/>
              </a:xfrm>
              <a:prstGeom prst="line">
                <a:avLst/>
              </a:prstGeom>
              <a:solidFill>
                <a:srgbClr val="CC99FF"/>
              </a:solidFill>
              <a:ln w="19050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41" name="Can 40">
                <a:extLst>
                  <a:ext uri="{FF2B5EF4-FFF2-40B4-BE49-F238E27FC236}">
                    <a16:creationId xmlns:a16="http://schemas.microsoft.com/office/drawing/2014/main" id="{D37EACC9-C368-5247-9321-9856BB886B99}"/>
                  </a:ext>
                </a:extLst>
              </p:cNvPr>
              <p:cNvSpPr/>
              <p:nvPr/>
            </p:nvSpPr>
            <p:spPr>
              <a:xfrm>
                <a:off x="7121933" y="2398668"/>
                <a:ext cx="307900" cy="230880"/>
              </a:xfrm>
              <a:prstGeom prst="can">
                <a:avLst/>
              </a:prstGeom>
              <a:solidFill>
                <a:srgbClr val="CCFFCC"/>
              </a:solidFill>
              <a:ln>
                <a:solidFill>
                  <a:schemeClr val="tx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050" dirty="0">
                  <a:solidFill>
                    <a:srgbClr val="1F497D"/>
                  </a:solidFill>
                  <a:latin typeface="Calibri"/>
                  <a:cs typeface="Calibri"/>
                </a:endParaRPr>
              </a:p>
            </p:txBody>
          </p: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435E3EA7-9BAB-1548-BCA0-DD15EB409BDE}"/>
                  </a:ext>
                </a:extLst>
              </p:cNvPr>
              <p:cNvCxnSpPr>
                <a:stCxn id="41" idx="2"/>
                <a:endCxn id="9" idx="3"/>
              </p:cNvCxnSpPr>
              <p:nvPr/>
            </p:nvCxnSpPr>
            <p:spPr bwMode="auto">
              <a:xfrm flipH="1">
                <a:off x="6946354" y="2514108"/>
                <a:ext cx="175579" cy="2724"/>
              </a:xfrm>
              <a:prstGeom prst="line">
                <a:avLst/>
              </a:prstGeom>
              <a:solidFill>
                <a:srgbClr val="CC99FF"/>
              </a:solidFill>
              <a:ln w="19050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43" name="Rounded Rectangle 42">
                <a:extLst>
                  <a:ext uri="{FF2B5EF4-FFF2-40B4-BE49-F238E27FC236}">
                    <a16:creationId xmlns:a16="http://schemas.microsoft.com/office/drawing/2014/main" id="{A67FA14F-81BF-FD42-AD3E-6ADFAD6D46DB}"/>
                  </a:ext>
                </a:extLst>
              </p:cNvPr>
              <p:cNvSpPr/>
              <p:nvPr/>
            </p:nvSpPr>
            <p:spPr>
              <a:xfrm>
                <a:off x="6273975" y="1755007"/>
                <a:ext cx="571229" cy="333870"/>
              </a:xfrm>
              <a:prstGeom prst="roundRect">
                <a:avLst/>
              </a:prstGeom>
              <a:solidFill>
                <a:srgbClr val="CCFFCC"/>
              </a:solidFill>
              <a:ln>
                <a:solidFill>
                  <a:schemeClr val="tx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050" dirty="0">
                  <a:solidFill>
                    <a:srgbClr val="1F497D"/>
                  </a:solidFill>
                  <a:latin typeface="Calibri"/>
                  <a:cs typeface="Calibri"/>
                </a:endParaRPr>
              </a:p>
            </p:txBody>
          </p:sp>
          <p:sp>
            <p:nvSpPr>
              <p:cNvPr id="44" name="Rounded Rectangle 43">
                <a:extLst>
                  <a:ext uri="{FF2B5EF4-FFF2-40B4-BE49-F238E27FC236}">
                    <a16:creationId xmlns:a16="http://schemas.microsoft.com/office/drawing/2014/main" id="{200107C7-6205-2349-BB5F-32D749C1F598}"/>
                  </a:ext>
                </a:extLst>
              </p:cNvPr>
              <p:cNvSpPr/>
              <p:nvPr/>
            </p:nvSpPr>
            <p:spPr>
              <a:xfrm>
                <a:off x="6293290" y="1786388"/>
                <a:ext cx="525995" cy="269360"/>
              </a:xfrm>
              <a:prstGeom prst="roundRect">
                <a:avLst/>
              </a:prstGeom>
              <a:solidFill>
                <a:srgbClr val="FFFFFF"/>
              </a:solidFill>
              <a:ln>
                <a:solidFill>
                  <a:schemeClr val="tx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050" dirty="0">
                  <a:solidFill>
                    <a:srgbClr val="1F497D"/>
                  </a:solidFill>
                  <a:latin typeface="Calibri"/>
                  <a:cs typeface="Calibri"/>
                </a:endParaRPr>
              </a:p>
            </p:txBody>
          </p: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C4580E8B-1A45-FC49-AA55-21DC291A38FF}"/>
                  </a:ext>
                </a:extLst>
              </p:cNvPr>
              <p:cNvCxnSpPr>
                <a:stCxn id="9" idx="0"/>
                <a:endCxn id="43" idx="2"/>
              </p:cNvCxnSpPr>
              <p:nvPr/>
            </p:nvCxnSpPr>
            <p:spPr bwMode="auto">
              <a:xfrm flipV="1">
                <a:off x="6555064" y="2088877"/>
                <a:ext cx="4526" cy="139354"/>
              </a:xfrm>
              <a:prstGeom prst="line">
                <a:avLst/>
              </a:prstGeom>
              <a:solidFill>
                <a:srgbClr val="CC99FF"/>
              </a:solidFill>
              <a:ln w="19050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C9218D80-857C-4949-8FBA-295D31DDBEAC}"/>
                  </a:ext>
                </a:extLst>
              </p:cNvPr>
              <p:cNvSpPr txBox="1"/>
              <p:nvPr/>
            </p:nvSpPr>
            <p:spPr bwMode="auto">
              <a:xfrm>
                <a:off x="1783215" y="2169608"/>
                <a:ext cx="1153534" cy="62356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rtlCol="0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GB" sz="1050" dirty="0">
                    <a:latin typeface="Calibri" pitchFamily="-1" charset="0"/>
                  </a:rPr>
                  <a:t>Chief Data Office</a:t>
                </a:r>
              </a:p>
            </p:txBody>
          </p: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658B8CA8-885A-E545-BEC4-6110C5C4DC78}"/>
                  </a:ext>
                </a:extLst>
              </p:cNvPr>
              <p:cNvCxnSpPr>
                <a:cxnSpLocks/>
                <a:stCxn id="48" idx="0"/>
                <a:endCxn id="84" idx="3"/>
              </p:cNvCxnSpPr>
              <p:nvPr/>
            </p:nvCxnSpPr>
            <p:spPr bwMode="auto">
              <a:xfrm flipV="1">
                <a:off x="3617594" y="2717311"/>
                <a:ext cx="857676" cy="597588"/>
              </a:xfrm>
              <a:prstGeom prst="line">
                <a:avLst/>
              </a:prstGeom>
              <a:solidFill>
                <a:srgbClr val="CC99FF"/>
              </a:solidFill>
              <a:ln w="19050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C39B7CF5-573B-8B4B-8C90-2EBEFF78FF11}"/>
                  </a:ext>
                </a:extLst>
              </p:cNvPr>
              <p:cNvSpPr/>
              <p:nvPr/>
            </p:nvSpPr>
            <p:spPr>
              <a:xfrm>
                <a:off x="3271206" y="3314899"/>
                <a:ext cx="692776" cy="448934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  <a:ln w="3175" cmpd="sng">
                <a:solidFill>
                  <a:schemeClr val="tx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050" dirty="0">
                  <a:solidFill>
                    <a:srgbClr val="1F497D"/>
                  </a:solidFill>
                  <a:latin typeface="Calibri"/>
                  <a:cs typeface="Calibri"/>
                </a:endParaRPr>
              </a:p>
            </p:txBody>
          </p:sp>
          <p:sp>
            <p:nvSpPr>
              <p:cNvPr id="49" name="Can 48">
                <a:extLst>
                  <a:ext uri="{FF2B5EF4-FFF2-40B4-BE49-F238E27FC236}">
                    <a16:creationId xmlns:a16="http://schemas.microsoft.com/office/drawing/2014/main" id="{123D3C92-0EA1-B04B-AE84-84AD802F6817}"/>
                  </a:ext>
                </a:extLst>
              </p:cNvPr>
              <p:cNvSpPr/>
              <p:nvPr/>
            </p:nvSpPr>
            <p:spPr>
              <a:xfrm>
                <a:off x="3462094" y="3878512"/>
                <a:ext cx="307900" cy="230880"/>
              </a:xfrm>
              <a:prstGeom prst="can">
                <a:avLst/>
              </a:prstGeom>
              <a:solidFill>
                <a:srgbClr val="604A7B"/>
              </a:solidFill>
              <a:ln>
                <a:solidFill>
                  <a:schemeClr val="tx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050" dirty="0">
                  <a:solidFill>
                    <a:srgbClr val="1F497D"/>
                  </a:solidFill>
                  <a:latin typeface="Calibri"/>
                  <a:cs typeface="Calibri"/>
                </a:endParaRPr>
              </a:p>
            </p:txBody>
          </p: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58A2C821-A70E-BD4E-A968-5087FE4D51D2}"/>
                  </a:ext>
                </a:extLst>
              </p:cNvPr>
              <p:cNvCxnSpPr>
                <a:stCxn id="49" idx="1"/>
                <a:endCxn id="48" idx="2"/>
              </p:cNvCxnSpPr>
              <p:nvPr/>
            </p:nvCxnSpPr>
            <p:spPr bwMode="auto">
              <a:xfrm flipV="1">
                <a:off x="3616044" y="3763833"/>
                <a:ext cx="1550" cy="114679"/>
              </a:xfrm>
              <a:prstGeom prst="line">
                <a:avLst/>
              </a:prstGeom>
              <a:solidFill>
                <a:srgbClr val="CC99FF"/>
              </a:solidFill>
              <a:ln w="19050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3B1CD8D-7145-7246-BBFC-3304D0760231}"/>
                  </a:ext>
                </a:extLst>
              </p:cNvPr>
              <p:cNvSpPr txBox="1"/>
              <p:nvPr/>
            </p:nvSpPr>
            <p:spPr bwMode="auto">
              <a:xfrm>
                <a:off x="3691879" y="3794659"/>
                <a:ext cx="907631" cy="37859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rtlCol="0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GB" sz="1050" dirty="0">
                    <a:latin typeface="Calibri" pitchFamily="-1" charset="0"/>
                  </a:rPr>
                  <a:t>DevOps</a:t>
                </a: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C929BF3-2C23-7A4D-95B9-AB0231418D04}"/>
                  </a:ext>
                </a:extLst>
              </p:cNvPr>
              <p:cNvSpPr txBox="1"/>
              <p:nvPr/>
            </p:nvSpPr>
            <p:spPr bwMode="auto">
              <a:xfrm>
                <a:off x="6648597" y="1200967"/>
                <a:ext cx="1109865" cy="62356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rtlCol="0">
                <a:prstTxWarp prst="textNoShape">
                  <a:avLst/>
                </a:prstTxWarp>
                <a:spAutoFit/>
              </a:bodyPr>
              <a:lstStyle/>
              <a:p>
                <a:r>
                  <a:rPr lang="en-GB" sz="1050" dirty="0">
                    <a:latin typeface="Calibri" pitchFamily="-1" charset="0"/>
                  </a:rPr>
                  <a:t>Data Lake</a:t>
                </a:r>
              </a:p>
              <a:p>
                <a:r>
                  <a:rPr lang="en-GB" sz="1050" dirty="0">
                    <a:latin typeface="Calibri" pitchFamily="-1" charset="0"/>
                  </a:rPr>
                  <a:t>Operations</a:t>
                </a: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A645C10E-4FB5-ED4E-9E26-B1BDEFE4958B}"/>
                  </a:ext>
                </a:extLst>
              </p:cNvPr>
              <p:cNvSpPr txBox="1"/>
              <p:nvPr/>
            </p:nvSpPr>
            <p:spPr bwMode="auto">
              <a:xfrm>
                <a:off x="5776415" y="3313193"/>
                <a:ext cx="906973" cy="36746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rtlCol="0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GB" sz="1050" dirty="0">
                    <a:latin typeface="Calibri" pitchFamily="-1" charset="0"/>
                  </a:rPr>
                  <a:t>Analytics</a:t>
                </a: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5A8BB114-81CF-684D-A63D-E74DC25E6BE6}"/>
                  </a:ext>
                </a:extLst>
              </p:cNvPr>
              <p:cNvSpPr txBox="1"/>
              <p:nvPr/>
            </p:nvSpPr>
            <p:spPr bwMode="auto">
              <a:xfrm>
                <a:off x="3626457" y="1000769"/>
                <a:ext cx="1282680" cy="83513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rtlCol="0">
                <a:prstTxWarp prst="textNoShape">
                  <a:avLst/>
                </a:prstTxWarp>
                <a:spAutoFit/>
              </a:bodyPr>
              <a:lstStyle/>
              <a:p>
                <a:pPr algn="r"/>
                <a:r>
                  <a:rPr lang="en-GB" sz="1050" dirty="0">
                    <a:latin typeface="Calibri" pitchFamily="-1" charset="0"/>
                  </a:rPr>
                  <a:t>Digital</a:t>
                </a:r>
              </a:p>
              <a:p>
                <a:pPr algn="r"/>
                <a:r>
                  <a:rPr lang="en-GB" sz="1050" dirty="0">
                    <a:latin typeface="Calibri" pitchFamily="-1" charset="0"/>
                  </a:rPr>
                  <a:t>Services</a:t>
                </a:r>
              </a:p>
              <a:p>
                <a:pPr algn="r"/>
                <a:r>
                  <a:rPr lang="en-GB" sz="1050" dirty="0">
                    <a:latin typeface="Calibri" pitchFamily="-1" charset="0"/>
                  </a:rPr>
                  <a:t>Development</a:t>
                </a:r>
              </a:p>
            </p:txBody>
          </p:sp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21520075-8323-1A48-B492-D4D6C8B74AB3}"/>
                  </a:ext>
                </a:extLst>
              </p:cNvPr>
              <p:cNvSpPr/>
              <p:nvPr/>
            </p:nvSpPr>
            <p:spPr>
              <a:xfrm>
                <a:off x="4436583" y="2530241"/>
                <a:ext cx="264168" cy="219166"/>
              </a:xfrm>
              <a:prstGeom prst="ellipse">
                <a:avLst/>
              </a:prstGeom>
              <a:solidFill>
                <a:srgbClr val="6DCCDE"/>
              </a:solidFill>
              <a:ln w="3175" cmpd="sng">
                <a:solidFill>
                  <a:schemeClr val="tx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050" dirty="0">
                  <a:solidFill>
                    <a:srgbClr val="1F497D"/>
                  </a:solidFill>
                  <a:latin typeface="Calibri"/>
                  <a:cs typeface="Calibri"/>
                </a:endParaRPr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7B219C5E-A359-FF40-8529-510E68003F24}"/>
                  </a:ext>
                </a:extLst>
              </p:cNvPr>
              <p:cNvSpPr/>
              <p:nvPr/>
            </p:nvSpPr>
            <p:spPr>
              <a:xfrm>
                <a:off x="3833577" y="2296627"/>
                <a:ext cx="1398144" cy="594170"/>
              </a:xfrm>
              <a:prstGeom prst="ellipse">
                <a:avLst/>
              </a:prstGeom>
              <a:solidFill>
                <a:srgbClr val="6DCCDE"/>
              </a:solidFill>
              <a:ln w="3175" cmpd="sng">
                <a:solidFill>
                  <a:schemeClr val="tx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050" dirty="0">
                  <a:solidFill>
                    <a:srgbClr val="1F497D"/>
                  </a:solidFill>
                  <a:latin typeface="Calibri"/>
                  <a:cs typeface="Calibri"/>
                </a:endParaRPr>
              </a:p>
            </p:txBody>
          </p:sp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7B6E6D95-DB1A-A940-A865-06C410E01085}"/>
                  </a:ext>
                </a:extLst>
              </p:cNvPr>
              <p:cNvSpPr/>
              <p:nvPr/>
            </p:nvSpPr>
            <p:spPr>
              <a:xfrm>
                <a:off x="7337885" y="1757500"/>
                <a:ext cx="422133" cy="279956"/>
              </a:xfrm>
              <a:prstGeom prst="rect">
                <a:avLst/>
              </a:prstGeom>
              <a:solidFill>
                <a:srgbClr val="CCFFCC"/>
              </a:solidFill>
              <a:ln w="3175" cmpd="sng">
                <a:solidFill>
                  <a:schemeClr val="tx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050" dirty="0">
                  <a:solidFill>
                    <a:srgbClr val="1F497D"/>
                  </a:solidFill>
                  <a:latin typeface="Calibri"/>
                  <a:cs typeface="Calibri"/>
                </a:endParaRPr>
              </a:p>
            </p:txBody>
          </p:sp>
          <p:sp>
            <p:nvSpPr>
              <p:cNvPr id="98" name="Can 97">
                <a:extLst>
                  <a:ext uri="{FF2B5EF4-FFF2-40B4-BE49-F238E27FC236}">
                    <a16:creationId xmlns:a16="http://schemas.microsoft.com/office/drawing/2014/main" id="{7BF4DC3D-81F1-E040-937E-4A97388FD746}"/>
                  </a:ext>
                </a:extLst>
              </p:cNvPr>
              <p:cNvSpPr/>
              <p:nvPr/>
            </p:nvSpPr>
            <p:spPr>
              <a:xfrm>
                <a:off x="7677290" y="2110001"/>
                <a:ext cx="307900" cy="230880"/>
              </a:xfrm>
              <a:prstGeom prst="can">
                <a:avLst/>
              </a:prstGeom>
              <a:solidFill>
                <a:srgbClr val="CCFFCC"/>
              </a:solidFill>
              <a:ln>
                <a:solidFill>
                  <a:schemeClr val="tx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050" dirty="0">
                  <a:solidFill>
                    <a:srgbClr val="1F497D"/>
                  </a:solidFill>
                  <a:latin typeface="Calibri"/>
                  <a:cs typeface="Calibri"/>
                </a:endParaRPr>
              </a:p>
            </p:txBody>
          </p:sp>
          <p:sp>
            <p:nvSpPr>
              <p:cNvPr id="99" name="Can 98">
                <a:extLst>
                  <a:ext uri="{FF2B5EF4-FFF2-40B4-BE49-F238E27FC236}">
                    <a16:creationId xmlns:a16="http://schemas.microsoft.com/office/drawing/2014/main" id="{A051BF7F-CE9B-BB45-9E1A-4026BF23DFFB}"/>
                  </a:ext>
                </a:extLst>
              </p:cNvPr>
              <p:cNvSpPr/>
              <p:nvPr/>
            </p:nvSpPr>
            <p:spPr>
              <a:xfrm>
                <a:off x="7829690" y="2262401"/>
                <a:ext cx="307900" cy="230880"/>
              </a:xfrm>
              <a:prstGeom prst="can">
                <a:avLst/>
              </a:prstGeom>
              <a:solidFill>
                <a:srgbClr val="CCFFCC"/>
              </a:solidFill>
              <a:ln>
                <a:solidFill>
                  <a:schemeClr val="tx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050" dirty="0">
                  <a:solidFill>
                    <a:srgbClr val="1F497D"/>
                  </a:solidFill>
                  <a:latin typeface="Calibri"/>
                  <a:cs typeface="Calibri"/>
                </a:endParaRPr>
              </a:p>
            </p:txBody>
          </p:sp>
          <p:sp>
            <p:nvSpPr>
              <p:cNvPr id="100" name="Can 99">
                <a:extLst>
                  <a:ext uri="{FF2B5EF4-FFF2-40B4-BE49-F238E27FC236}">
                    <a16:creationId xmlns:a16="http://schemas.microsoft.com/office/drawing/2014/main" id="{721AFD92-4899-9749-AE52-286D0C77848D}"/>
                  </a:ext>
                </a:extLst>
              </p:cNvPr>
              <p:cNvSpPr/>
              <p:nvPr/>
            </p:nvSpPr>
            <p:spPr>
              <a:xfrm>
                <a:off x="7982090" y="2414801"/>
                <a:ext cx="307900" cy="230880"/>
              </a:xfrm>
              <a:prstGeom prst="can">
                <a:avLst/>
              </a:prstGeom>
              <a:solidFill>
                <a:srgbClr val="CCFFCC"/>
              </a:solidFill>
              <a:ln>
                <a:solidFill>
                  <a:schemeClr val="tx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050" dirty="0">
                  <a:solidFill>
                    <a:srgbClr val="1F497D"/>
                  </a:solidFill>
                  <a:latin typeface="Calibri"/>
                  <a:cs typeface="Calibri"/>
                </a:endParaRPr>
              </a:p>
            </p:txBody>
          </p:sp>
          <p:cxnSp>
            <p:nvCxnSpPr>
              <p:cNvPr id="102" name="Straight Connector 101">
                <a:extLst>
                  <a:ext uri="{FF2B5EF4-FFF2-40B4-BE49-F238E27FC236}">
                    <a16:creationId xmlns:a16="http://schemas.microsoft.com/office/drawing/2014/main" id="{32269259-F68C-144F-80BC-E9982F3469CC}"/>
                  </a:ext>
                </a:extLst>
              </p:cNvPr>
              <p:cNvCxnSpPr>
                <a:cxnSpLocks/>
                <a:endCxn id="97" idx="1"/>
              </p:cNvCxnSpPr>
              <p:nvPr/>
            </p:nvCxnSpPr>
            <p:spPr>
              <a:xfrm rot="5400000" flipH="1" flipV="1">
                <a:off x="7060833" y="2102442"/>
                <a:ext cx="482016" cy="72088"/>
              </a:xfrm>
              <a:prstGeom prst="bentConnector2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BE95A55D-23B2-EC45-BAE1-2AB2BA01A8AC}"/>
                  </a:ext>
                </a:extLst>
              </p:cNvPr>
              <p:cNvCxnSpPr>
                <a:cxnSpLocks/>
                <a:stCxn id="98" idx="2"/>
                <a:endCxn id="97" idx="2"/>
              </p:cNvCxnSpPr>
              <p:nvPr/>
            </p:nvCxnSpPr>
            <p:spPr>
              <a:xfrm rot="10800000">
                <a:off x="7548952" y="2037457"/>
                <a:ext cx="128338" cy="187985"/>
              </a:xfrm>
              <a:prstGeom prst="bentConnector2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2">
                <a:extLst>
                  <a:ext uri="{FF2B5EF4-FFF2-40B4-BE49-F238E27FC236}">
                    <a16:creationId xmlns:a16="http://schemas.microsoft.com/office/drawing/2014/main" id="{D06DF92A-1FD1-0B4C-AA90-6352CCB45F81}"/>
                  </a:ext>
                </a:extLst>
              </p:cNvPr>
              <p:cNvCxnSpPr>
                <a:cxnSpLocks/>
                <a:stCxn id="99" idx="2"/>
                <a:endCxn id="97" idx="2"/>
              </p:cNvCxnSpPr>
              <p:nvPr/>
            </p:nvCxnSpPr>
            <p:spPr>
              <a:xfrm rot="10800000">
                <a:off x="7548952" y="2037457"/>
                <a:ext cx="280738" cy="340385"/>
              </a:xfrm>
              <a:prstGeom prst="bentConnector2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2">
                <a:extLst>
                  <a:ext uri="{FF2B5EF4-FFF2-40B4-BE49-F238E27FC236}">
                    <a16:creationId xmlns:a16="http://schemas.microsoft.com/office/drawing/2014/main" id="{4AD3E5C4-C1FB-AA45-A913-08B62E8D9413}"/>
                  </a:ext>
                </a:extLst>
              </p:cNvPr>
              <p:cNvCxnSpPr>
                <a:cxnSpLocks/>
                <a:stCxn id="100" idx="2"/>
                <a:endCxn id="97" idx="2"/>
              </p:cNvCxnSpPr>
              <p:nvPr/>
            </p:nvCxnSpPr>
            <p:spPr>
              <a:xfrm rot="10800000">
                <a:off x="7548952" y="2037457"/>
                <a:ext cx="433138" cy="492785"/>
              </a:xfrm>
              <a:prstGeom prst="bentConnector2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7481546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/>
          <p:cNvSpPr/>
          <p:nvPr/>
        </p:nvSpPr>
        <p:spPr>
          <a:xfrm>
            <a:off x="5714246" y="2743261"/>
            <a:ext cx="1610916" cy="1610916"/>
          </a:xfrm>
          <a:prstGeom prst="ellipse">
            <a:avLst/>
          </a:prstGeom>
          <a:solidFill>
            <a:schemeClr val="accent5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76" tIns="34289" rIns="68576" bIns="34289" anchor="ctr"/>
          <a:lstStyle/>
          <a:p>
            <a:pPr algn="ctr" defTabSz="342883">
              <a:defRPr/>
            </a:pPr>
            <a:r>
              <a:rPr lang="en-US" sz="1350" dirty="0">
                <a:solidFill>
                  <a:srgbClr val="1F497D"/>
                </a:solidFill>
                <a:latin typeface="Calibri"/>
                <a:cs typeface="Calibri"/>
              </a:rPr>
              <a:t>Policy</a:t>
            </a:r>
          </a:p>
        </p:txBody>
      </p:sp>
      <p:sp>
        <p:nvSpPr>
          <p:cNvPr id="737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ea typeface="MS PGothic" charset="0"/>
              </a:rPr>
              <a:t>The data driven organization …</a:t>
            </a:r>
          </a:p>
        </p:txBody>
      </p:sp>
      <p:sp>
        <p:nvSpPr>
          <p:cNvPr id="24" name="Content Placeholder 23">
            <a:extLst>
              <a:ext uri="{FF2B5EF4-FFF2-40B4-BE49-F238E27FC236}">
                <a16:creationId xmlns:a16="http://schemas.microsoft.com/office/drawing/2014/main" id="{0C24245F-E453-884F-B96C-E2B340CC70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Collaborating across all 3 lifecycles</a:t>
            </a:r>
          </a:p>
        </p:txBody>
      </p:sp>
      <p:sp>
        <p:nvSpPr>
          <p:cNvPr id="4" name="Oval 3"/>
          <p:cNvSpPr/>
          <p:nvPr/>
        </p:nvSpPr>
        <p:spPr>
          <a:xfrm>
            <a:off x="5189182" y="1394283"/>
            <a:ext cx="1610915" cy="1610915"/>
          </a:xfrm>
          <a:prstGeom prst="ellipse">
            <a:avLst/>
          </a:prstGeom>
          <a:solidFill>
            <a:srgbClr val="C0504D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76" tIns="34289" rIns="68576" bIns="34289" anchor="ctr"/>
          <a:lstStyle/>
          <a:p>
            <a:pPr algn="ctr" defTabSz="342883">
              <a:defRPr/>
            </a:pPr>
            <a:r>
              <a:rPr lang="en-US" sz="1350" dirty="0">
                <a:solidFill>
                  <a:srgbClr val="1F497D"/>
                </a:solidFill>
                <a:latin typeface="Calibri"/>
                <a:cs typeface="Calibri"/>
              </a:rPr>
              <a:t>Policy</a:t>
            </a:r>
          </a:p>
        </p:txBody>
      </p:sp>
      <p:sp>
        <p:nvSpPr>
          <p:cNvPr id="6" name="Oval 5"/>
          <p:cNvSpPr/>
          <p:nvPr/>
        </p:nvSpPr>
        <p:spPr>
          <a:xfrm>
            <a:off x="5324912" y="1545492"/>
            <a:ext cx="1308497" cy="1308497"/>
          </a:xfrm>
          <a:prstGeom prst="ellipse">
            <a:avLst/>
          </a:prstGeom>
          <a:solidFill>
            <a:srgbClr val="FFFFFF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68576" tIns="34289" rIns="68576" bIns="34289" anchor="ctr"/>
          <a:lstStyle/>
          <a:p>
            <a:pPr algn="ctr" defTabSz="342883">
              <a:defRPr/>
            </a:pPr>
            <a:r>
              <a:rPr lang="en-US" sz="1350" dirty="0">
                <a:solidFill>
                  <a:srgbClr val="1F497D"/>
                </a:solidFill>
                <a:latin typeface="Calibri"/>
                <a:cs typeface="Calibri"/>
              </a:rPr>
              <a:t>Policy</a:t>
            </a:r>
          </a:p>
        </p:txBody>
      </p:sp>
      <p:grpSp>
        <p:nvGrpSpPr>
          <p:cNvPr id="73733" name="Group 17"/>
          <p:cNvGrpSpPr>
            <a:grpSpLocks/>
          </p:cNvGrpSpPr>
          <p:nvPr/>
        </p:nvGrpSpPr>
        <p:grpSpPr bwMode="auto">
          <a:xfrm>
            <a:off x="4256921" y="2531329"/>
            <a:ext cx="1610916" cy="1610916"/>
            <a:chOff x="1422292" y="3649021"/>
            <a:chExt cx="2147840" cy="2147840"/>
          </a:xfrm>
        </p:grpSpPr>
        <p:sp>
          <p:nvSpPr>
            <p:cNvPr id="7" name="Oval 6"/>
            <p:cNvSpPr/>
            <p:nvPr/>
          </p:nvSpPr>
          <p:spPr>
            <a:xfrm>
              <a:off x="1422292" y="3649021"/>
              <a:ext cx="2147840" cy="2147840"/>
            </a:xfrm>
            <a:prstGeom prst="ellipse">
              <a:avLst/>
            </a:prstGeom>
            <a:solidFill>
              <a:srgbClr val="92D050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342883">
                <a:defRPr/>
              </a:pPr>
              <a:r>
                <a:rPr lang="en-US" sz="1350" dirty="0">
                  <a:solidFill>
                    <a:srgbClr val="1F497D"/>
                  </a:solidFill>
                  <a:latin typeface="Calibri"/>
                  <a:cs typeface="Calibri"/>
                </a:rPr>
                <a:t>Policy</a:t>
              </a:r>
            </a:p>
          </p:txBody>
        </p:sp>
        <p:sp>
          <p:nvSpPr>
            <p:cNvPr id="8" name="Oval 7"/>
            <p:cNvSpPr/>
            <p:nvPr/>
          </p:nvSpPr>
          <p:spPr>
            <a:xfrm>
              <a:off x="1623900" y="3850629"/>
              <a:ext cx="1744623" cy="1744623"/>
            </a:xfrm>
            <a:prstGeom prst="ellipse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defTabSz="342883">
                <a:defRPr/>
              </a:pPr>
              <a:r>
                <a:rPr lang="en-US" sz="1350" dirty="0">
                  <a:solidFill>
                    <a:srgbClr val="1F497D"/>
                  </a:solidFill>
                  <a:latin typeface="Calibri"/>
                  <a:cs typeface="Calibri"/>
                </a:rPr>
                <a:t>Operations</a:t>
              </a:r>
            </a:p>
          </p:txBody>
        </p:sp>
      </p:grpSp>
      <p:sp>
        <p:nvSpPr>
          <p:cNvPr id="10" name="Oval 9"/>
          <p:cNvSpPr/>
          <p:nvPr/>
        </p:nvSpPr>
        <p:spPr>
          <a:xfrm>
            <a:off x="5865456" y="2894470"/>
            <a:ext cx="1308497" cy="1308497"/>
          </a:xfrm>
          <a:prstGeom prst="ellipse">
            <a:avLst/>
          </a:prstGeom>
          <a:solidFill>
            <a:srgbClr val="FFFFFF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68576" tIns="34289" rIns="68576" bIns="34289" anchor="ctr"/>
          <a:lstStyle/>
          <a:p>
            <a:pPr algn="ctr" defTabSz="342883">
              <a:defRPr/>
            </a:pPr>
            <a:r>
              <a:rPr lang="en-US" sz="1350" dirty="0">
                <a:solidFill>
                  <a:srgbClr val="1F497D"/>
                </a:solidFill>
                <a:latin typeface="Calibri"/>
                <a:cs typeface="Calibri"/>
              </a:rPr>
              <a:t>Development</a:t>
            </a:r>
          </a:p>
        </p:txBody>
      </p:sp>
      <p:grpSp>
        <p:nvGrpSpPr>
          <p:cNvPr id="73735" name="Group 13"/>
          <p:cNvGrpSpPr>
            <a:grpSpLocks/>
          </p:cNvGrpSpPr>
          <p:nvPr/>
        </p:nvGrpSpPr>
        <p:grpSpPr bwMode="auto">
          <a:xfrm>
            <a:off x="5711865" y="2748023"/>
            <a:ext cx="1610916" cy="1610916"/>
            <a:chOff x="5729274" y="3864140"/>
            <a:chExt cx="2147840" cy="2147840"/>
          </a:xfrm>
        </p:grpSpPr>
        <p:sp>
          <p:nvSpPr>
            <p:cNvPr id="11" name="Oval 10"/>
            <p:cNvSpPr/>
            <p:nvPr/>
          </p:nvSpPr>
          <p:spPr>
            <a:xfrm>
              <a:off x="5729274" y="3864140"/>
              <a:ext cx="2147840" cy="2147840"/>
            </a:xfrm>
            <a:prstGeom prst="ellipse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342883">
                <a:defRPr/>
              </a:pPr>
              <a:endParaRPr lang="en-US" sz="1350" dirty="0">
                <a:solidFill>
                  <a:srgbClr val="1F497D"/>
                </a:solidFill>
                <a:latin typeface="Calibri"/>
                <a:cs typeface="Calibri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5930882" y="4065748"/>
              <a:ext cx="1744623" cy="1744623"/>
            </a:xfrm>
            <a:prstGeom prst="ellipse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defTabSz="342883">
                <a:defRPr/>
              </a:pPr>
              <a:endParaRPr lang="en-US" sz="1350" dirty="0">
                <a:solidFill>
                  <a:srgbClr val="1F497D"/>
                </a:solidFill>
                <a:latin typeface="Calibri"/>
                <a:cs typeface="Calibri"/>
              </a:endParaRPr>
            </a:p>
          </p:txBody>
        </p:sp>
      </p:grpSp>
      <p:grpSp>
        <p:nvGrpSpPr>
          <p:cNvPr id="73736" name="Group 14"/>
          <p:cNvGrpSpPr>
            <a:grpSpLocks/>
          </p:cNvGrpSpPr>
          <p:nvPr/>
        </p:nvGrpSpPr>
        <p:grpSpPr bwMode="auto">
          <a:xfrm>
            <a:off x="5179657" y="1395473"/>
            <a:ext cx="1610915" cy="1610916"/>
            <a:chOff x="5729274" y="3864140"/>
            <a:chExt cx="2147840" cy="2147840"/>
          </a:xfrm>
        </p:grpSpPr>
        <p:sp>
          <p:nvSpPr>
            <p:cNvPr id="16" name="Oval 15"/>
            <p:cNvSpPr/>
            <p:nvPr/>
          </p:nvSpPr>
          <p:spPr>
            <a:xfrm>
              <a:off x="5729274" y="3864140"/>
              <a:ext cx="2147840" cy="2147840"/>
            </a:xfrm>
            <a:prstGeom prst="ellipse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342883">
                <a:defRPr/>
              </a:pPr>
              <a:endParaRPr lang="en-US" sz="1350" dirty="0">
                <a:solidFill>
                  <a:srgbClr val="1F497D"/>
                </a:solidFill>
                <a:latin typeface="Calibri"/>
                <a:cs typeface="Calibri"/>
              </a:endParaRPr>
            </a:p>
          </p:txBody>
        </p:sp>
        <p:sp>
          <p:nvSpPr>
            <p:cNvPr id="17" name="Oval 16"/>
            <p:cNvSpPr/>
            <p:nvPr/>
          </p:nvSpPr>
          <p:spPr>
            <a:xfrm>
              <a:off x="5930882" y="4065748"/>
              <a:ext cx="1744625" cy="1744623"/>
            </a:xfrm>
            <a:prstGeom prst="ellipse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defTabSz="342883">
                <a:defRPr/>
              </a:pPr>
              <a:endParaRPr lang="en-US" sz="1350" dirty="0">
                <a:solidFill>
                  <a:srgbClr val="1F497D"/>
                </a:solidFill>
                <a:latin typeface="Calibri"/>
                <a:cs typeface="Calibri"/>
              </a:endParaRPr>
            </a:p>
          </p:txBody>
        </p:sp>
      </p:grpSp>
      <p:sp>
        <p:nvSpPr>
          <p:cNvPr id="20" name="Chevron 19"/>
          <p:cNvSpPr/>
          <p:nvPr/>
        </p:nvSpPr>
        <p:spPr>
          <a:xfrm rot="19112267">
            <a:off x="5289193" y="1600260"/>
            <a:ext cx="366713" cy="186929"/>
          </a:xfrm>
          <a:prstGeom prst="chevron">
            <a:avLst/>
          </a:prstGeom>
          <a:solidFill>
            <a:srgbClr val="FFFFFF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76" tIns="34289" rIns="68576" bIns="34289" anchor="ctr"/>
          <a:lstStyle/>
          <a:p>
            <a:pPr algn="ctr" defTabSz="342883">
              <a:defRPr/>
            </a:pPr>
            <a:endParaRPr lang="en-US" sz="135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sp>
        <p:nvSpPr>
          <p:cNvPr id="28" name="Chevron 27"/>
          <p:cNvSpPr/>
          <p:nvPr/>
        </p:nvSpPr>
        <p:spPr>
          <a:xfrm rot="10019057">
            <a:off x="4634350" y="2551571"/>
            <a:ext cx="422672" cy="177403"/>
          </a:xfrm>
          <a:prstGeom prst="chevron">
            <a:avLst/>
          </a:prstGeom>
          <a:solidFill>
            <a:srgbClr val="FFFFFF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76" tIns="34289" rIns="68576" bIns="34289" anchor="ctr"/>
          <a:lstStyle/>
          <a:p>
            <a:pPr algn="ctr" defTabSz="342883">
              <a:defRPr/>
            </a:pPr>
            <a:endParaRPr lang="en-US" sz="135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sp>
        <p:nvSpPr>
          <p:cNvPr id="29" name="Chevron 28"/>
          <p:cNvSpPr/>
          <p:nvPr/>
        </p:nvSpPr>
        <p:spPr>
          <a:xfrm rot="8020254">
            <a:off x="6807835" y="3974962"/>
            <a:ext cx="433388" cy="158354"/>
          </a:xfrm>
          <a:prstGeom prst="chevron">
            <a:avLst/>
          </a:prstGeom>
          <a:solidFill>
            <a:srgbClr val="FFFFFF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76" tIns="34289" rIns="68576" bIns="34289" anchor="ctr"/>
          <a:lstStyle/>
          <a:p>
            <a:pPr algn="ctr" defTabSz="342883">
              <a:defRPr/>
            </a:pPr>
            <a:endParaRPr lang="en-US" sz="135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sp>
        <p:nvSpPr>
          <p:cNvPr id="30" name="Chevron 29"/>
          <p:cNvSpPr/>
          <p:nvPr/>
        </p:nvSpPr>
        <p:spPr>
          <a:xfrm rot="14925411">
            <a:off x="5632094" y="3670758"/>
            <a:ext cx="391715" cy="172640"/>
          </a:xfrm>
          <a:prstGeom prst="chevron">
            <a:avLst/>
          </a:prstGeom>
          <a:solidFill>
            <a:srgbClr val="FFFFFF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76" tIns="34289" rIns="68576" bIns="34289" anchor="ctr"/>
          <a:lstStyle/>
          <a:p>
            <a:pPr algn="ctr" defTabSz="342883">
              <a:defRPr/>
            </a:pPr>
            <a:endParaRPr lang="en-US" sz="135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sp>
        <p:nvSpPr>
          <p:cNvPr id="31" name="Chevron 30"/>
          <p:cNvSpPr/>
          <p:nvPr/>
        </p:nvSpPr>
        <p:spPr>
          <a:xfrm rot="2630240">
            <a:off x="6858437" y="2946858"/>
            <a:ext cx="341709" cy="176213"/>
          </a:xfrm>
          <a:prstGeom prst="chevron">
            <a:avLst/>
          </a:prstGeom>
          <a:solidFill>
            <a:srgbClr val="FFFFFF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76" tIns="34289" rIns="68576" bIns="34289" anchor="ctr"/>
          <a:lstStyle/>
          <a:p>
            <a:pPr algn="ctr" defTabSz="342883">
              <a:defRPr/>
            </a:pPr>
            <a:endParaRPr lang="en-US" sz="135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sp>
        <p:nvSpPr>
          <p:cNvPr id="32" name="Chevron 31"/>
          <p:cNvSpPr/>
          <p:nvPr/>
        </p:nvSpPr>
        <p:spPr>
          <a:xfrm rot="7732965">
            <a:off x="6391712" y="2495611"/>
            <a:ext cx="408385" cy="208359"/>
          </a:xfrm>
          <a:prstGeom prst="chevron">
            <a:avLst/>
          </a:prstGeom>
          <a:solidFill>
            <a:srgbClr val="FFFFFF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76" tIns="34289" rIns="68576" bIns="34289" anchor="ctr"/>
          <a:lstStyle/>
          <a:p>
            <a:pPr algn="ctr" defTabSz="342883">
              <a:defRPr/>
            </a:pPr>
            <a:endParaRPr lang="en-US" sz="135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sp>
        <p:nvSpPr>
          <p:cNvPr id="33" name="Chevron 32"/>
          <p:cNvSpPr/>
          <p:nvPr/>
        </p:nvSpPr>
        <p:spPr>
          <a:xfrm rot="13782074">
            <a:off x="5161797" y="2494420"/>
            <a:ext cx="428625" cy="178594"/>
          </a:xfrm>
          <a:prstGeom prst="chevron">
            <a:avLst/>
          </a:prstGeom>
          <a:solidFill>
            <a:srgbClr val="FFFFFF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76" tIns="34289" rIns="68576" bIns="34289" anchor="ctr"/>
          <a:lstStyle/>
          <a:p>
            <a:pPr algn="ctr" defTabSz="342883">
              <a:defRPr/>
            </a:pPr>
            <a:endParaRPr lang="en-US" sz="135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sp>
        <p:nvSpPr>
          <p:cNvPr id="5" name="Chevron 4"/>
          <p:cNvSpPr/>
          <p:nvPr/>
        </p:nvSpPr>
        <p:spPr>
          <a:xfrm rot="2574294">
            <a:off x="6317893" y="1600260"/>
            <a:ext cx="366713" cy="186929"/>
          </a:xfrm>
          <a:prstGeom prst="chevron">
            <a:avLst/>
          </a:prstGeom>
          <a:solidFill>
            <a:srgbClr val="FFFFFF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76" tIns="34289" rIns="68576" bIns="34289" anchor="ctr"/>
          <a:lstStyle/>
          <a:p>
            <a:pPr algn="ctr" defTabSz="342883">
              <a:defRPr/>
            </a:pPr>
            <a:endParaRPr lang="en-US" sz="135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sp>
        <p:nvSpPr>
          <p:cNvPr id="34" name="Chevron 33"/>
          <p:cNvSpPr/>
          <p:nvPr/>
        </p:nvSpPr>
        <p:spPr>
          <a:xfrm rot="19973145">
            <a:off x="5140365" y="3898167"/>
            <a:ext cx="519113" cy="175022"/>
          </a:xfrm>
          <a:prstGeom prst="chevron">
            <a:avLst/>
          </a:prstGeom>
          <a:solidFill>
            <a:srgbClr val="FFFFFF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76" tIns="34289" rIns="68576" bIns="34289" anchor="ctr"/>
          <a:lstStyle/>
          <a:p>
            <a:pPr algn="ctr" defTabSz="342883">
              <a:defRPr/>
            </a:pPr>
            <a:endParaRPr lang="en-US" sz="135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sp>
        <p:nvSpPr>
          <p:cNvPr id="35" name="Oval 34"/>
          <p:cNvSpPr/>
          <p:nvPr/>
        </p:nvSpPr>
        <p:spPr>
          <a:xfrm>
            <a:off x="5659477" y="2828985"/>
            <a:ext cx="376238" cy="376238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68576" tIns="34289" rIns="68576" bIns="34289" anchor="ctr"/>
          <a:lstStyle/>
          <a:p>
            <a:pPr algn="ctr" defTabSz="342883">
              <a:defRPr/>
            </a:pPr>
            <a:r>
              <a:rPr lang="en-US" sz="675" dirty="0">
                <a:solidFill>
                  <a:schemeClr val="bg1"/>
                </a:solidFill>
                <a:latin typeface="Calibri"/>
                <a:cs typeface="Calibri"/>
              </a:rPr>
              <a:t>Metadata</a:t>
            </a:r>
          </a:p>
        </p:txBody>
      </p:sp>
      <p:sp>
        <p:nvSpPr>
          <p:cNvPr id="73747" name="TextBox 49"/>
          <p:cNvSpPr txBox="1">
            <a:spLocks noChangeArrowheads="1"/>
          </p:cNvSpPr>
          <p:nvPr/>
        </p:nvSpPr>
        <p:spPr bwMode="auto">
          <a:xfrm rot="19878537" flipH="1">
            <a:off x="5177633" y="3885242"/>
            <a:ext cx="476725" cy="1615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76" tIns="34289" rIns="68576" bIns="3428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600">
                <a:latin typeface="Calibri" charset="0"/>
                <a:ea typeface="MS PGothic" charset="0"/>
                <a:cs typeface="MS PGothic" charset="0"/>
              </a:rPr>
              <a:t>Remediate</a:t>
            </a:r>
          </a:p>
        </p:txBody>
      </p:sp>
      <p:sp>
        <p:nvSpPr>
          <p:cNvPr id="73748" name="TextBox 50"/>
          <p:cNvSpPr txBox="1">
            <a:spLocks noChangeArrowheads="1"/>
          </p:cNvSpPr>
          <p:nvPr/>
        </p:nvSpPr>
        <p:spPr bwMode="auto">
          <a:xfrm rot="4186485" flipH="1">
            <a:off x="5649494" y="3650690"/>
            <a:ext cx="358103" cy="1615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76" tIns="34289" rIns="68576" bIns="3428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600">
                <a:latin typeface="Calibri" charset="0"/>
                <a:ea typeface="MS PGothic" charset="0"/>
                <a:cs typeface="MS PGothic" charset="0"/>
              </a:rPr>
              <a:t>Deploy</a:t>
            </a:r>
          </a:p>
        </p:txBody>
      </p:sp>
      <p:sp>
        <p:nvSpPr>
          <p:cNvPr id="73749" name="TextBox 51"/>
          <p:cNvSpPr txBox="1">
            <a:spLocks noChangeArrowheads="1"/>
          </p:cNvSpPr>
          <p:nvPr/>
        </p:nvSpPr>
        <p:spPr bwMode="auto">
          <a:xfrm rot="18847926" flipH="1">
            <a:off x="6808382" y="3978706"/>
            <a:ext cx="396575" cy="1615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76" tIns="34289" rIns="68576" bIns="3428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600">
                <a:latin typeface="Calibri" charset="0"/>
                <a:ea typeface="MS PGothic" charset="0"/>
                <a:cs typeface="MS PGothic" charset="0"/>
              </a:rPr>
              <a:t>Develop</a:t>
            </a:r>
          </a:p>
        </p:txBody>
      </p:sp>
      <p:sp>
        <p:nvSpPr>
          <p:cNvPr id="73750" name="TextBox 52"/>
          <p:cNvSpPr txBox="1">
            <a:spLocks noChangeArrowheads="1"/>
          </p:cNvSpPr>
          <p:nvPr/>
        </p:nvSpPr>
        <p:spPr bwMode="auto">
          <a:xfrm rot="20849530" flipH="1">
            <a:off x="4638585" y="2558886"/>
            <a:ext cx="372530" cy="1615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76" tIns="34289" rIns="68576" bIns="3428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600">
                <a:latin typeface="Calibri" charset="0"/>
                <a:ea typeface="MS PGothic" charset="0"/>
                <a:cs typeface="MS PGothic" charset="0"/>
              </a:rPr>
              <a:t>Classify</a:t>
            </a:r>
          </a:p>
        </p:txBody>
      </p:sp>
      <p:sp>
        <p:nvSpPr>
          <p:cNvPr id="73751" name="TextBox 53"/>
          <p:cNvSpPr txBox="1">
            <a:spLocks noChangeArrowheads="1"/>
          </p:cNvSpPr>
          <p:nvPr/>
        </p:nvSpPr>
        <p:spPr bwMode="auto">
          <a:xfrm rot="18610994" flipH="1">
            <a:off x="6383812" y="2541026"/>
            <a:ext cx="378942" cy="1615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76" tIns="34289" rIns="68576" bIns="3428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600">
                <a:latin typeface="Calibri" charset="0"/>
                <a:ea typeface="MS PGothic" charset="0"/>
                <a:cs typeface="MS PGothic" charset="0"/>
              </a:rPr>
              <a:t>Roll out</a:t>
            </a:r>
          </a:p>
        </p:txBody>
      </p:sp>
      <p:sp>
        <p:nvSpPr>
          <p:cNvPr id="73752" name="TextBox 54"/>
          <p:cNvSpPr txBox="1">
            <a:spLocks noChangeArrowheads="1"/>
          </p:cNvSpPr>
          <p:nvPr/>
        </p:nvSpPr>
        <p:spPr bwMode="auto">
          <a:xfrm rot="3045222" flipH="1">
            <a:off x="5167908" y="2482091"/>
            <a:ext cx="394972" cy="1615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76" tIns="34289" rIns="68576" bIns="3428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600">
                <a:latin typeface="Calibri" charset="0"/>
                <a:ea typeface="MS PGothic" charset="0"/>
                <a:cs typeface="MS PGothic" charset="0"/>
              </a:rPr>
              <a:t>Monitor</a:t>
            </a:r>
          </a:p>
        </p:txBody>
      </p:sp>
      <p:sp>
        <p:nvSpPr>
          <p:cNvPr id="73753" name="TextBox 55"/>
          <p:cNvSpPr txBox="1">
            <a:spLocks noChangeArrowheads="1"/>
          </p:cNvSpPr>
          <p:nvPr/>
        </p:nvSpPr>
        <p:spPr bwMode="auto">
          <a:xfrm rot="18886076" flipH="1">
            <a:off x="5322717" y="1588527"/>
            <a:ext cx="306807" cy="1615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76" tIns="34289" rIns="68576" bIns="3428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600">
                <a:latin typeface="Calibri" charset="0"/>
                <a:ea typeface="MS PGothic" charset="0"/>
                <a:cs typeface="MS PGothic" charset="0"/>
              </a:rPr>
              <a:t>Audit</a:t>
            </a:r>
          </a:p>
        </p:txBody>
      </p:sp>
      <p:sp>
        <p:nvSpPr>
          <p:cNvPr id="73754" name="TextBox 56"/>
          <p:cNvSpPr txBox="1">
            <a:spLocks noChangeArrowheads="1"/>
          </p:cNvSpPr>
          <p:nvPr/>
        </p:nvSpPr>
        <p:spPr bwMode="auto">
          <a:xfrm rot="2593117" flipH="1">
            <a:off x="6349446" y="1623055"/>
            <a:ext cx="345279" cy="1615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76" tIns="34289" rIns="68576" bIns="3428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600">
                <a:latin typeface="Calibri" charset="0"/>
                <a:ea typeface="MS PGothic" charset="0"/>
                <a:cs typeface="MS PGothic" charset="0"/>
              </a:rPr>
              <a:t>Define</a:t>
            </a:r>
          </a:p>
        </p:txBody>
      </p:sp>
      <p:sp>
        <p:nvSpPr>
          <p:cNvPr id="73755" name="TextBox 57"/>
          <p:cNvSpPr txBox="1">
            <a:spLocks noChangeArrowheads="1"/>
          </p:cNvSpPr>
          <p:nvPr/>
        </p:nvSpPr>
        <p:spPr bwMode="auto">
          <a:xfrm rot="2506401" flipH="1">
            <a:off x="6873893" y="2958341"/>
            <a:ext cx="350088" cy="1615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76" tIns="34289" rIns="68576" bIns="3428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600">
                <a:latin typeface="Calibri" charset="0"/>
                <a:ea typeface="MS PGothic" charset="0"/>
                <a:cs typeface="MS PGothic" charset="0"/>
              </a:rPr>
              <a:t>Design</a:t>
            </a:r>
          </a:p>
        </p:txBody>
      </p:sp>
      <p:sp>
        <p:nvSpPr>
          <p:cNvPr id="73" name="Chevron 72"/>
          <p:cNvSpPr/>
          <p:nvPr/>
        </p:nvSpPr>
        <p:spPr>
          <a:xfrm rot="2548638">
            <a:off x="4372412" y="3793392"/>
            <a:ext cx="422672" cy="177404"/>
          </a:xfrm>
          <a:prstGeom prst="chevron">
            <a:avLst/>
          </a:prstGeom>
          <a:solidFill>
            <a:srgbClr val="FFFFFF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76" tIns="34289" rIns="68576" bIns="34289" anchor="ctr"/>
          <a:lstStyle/>
          <a:p>
            <a:pPr algn="ctr" defTabSz="342883">
              <a:defRPr/>
            </a:pPr>
            <a:endParaRPr lang="en-US" sz="135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sp>
        <p:nvSpPr>
          <p:cNvPr id="73757" name="TextBox 73"/>
          <p:cNvSpPr txBox="1">
            <a:spLocks noChangeArrowheads="1"/>
          </p:cNvSpPr>
          <p:nvPr/>
        </p:nvSpPr>
        <p:spPr bwMode="auto">
          <a:xfrm rot="2403541" flipH="1">
            <a:off x="4431143" y="3806066"/>
            <a:ext cx="346882" cy="1615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76" tIns="34289" rIns="68576" bIns="3428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600">
                <a:latin typeface="Calibri" charset="0"/>
                <a:ea typeface="MS PGothic" charset="0"/>
                <a:cs typeface="MS PGothic" charset="0"/>
              </a:rPr>
              <a:t>Detect</a:t>
            </a:r>
          </a:p>
        </p:txBody>
      </p:sp>
      <p:sp>
        <p:nvSpPr>
          <p:cNvPr id="37" name="Chevron 36"/>
          <p:cNvSpPr/>
          <p:nvPr/>
        </p:nvSpPr>
        <p:spPr>
          <a:xfrm rot="6165947">
            <a:off x="4146193" y="3092114"/>
            <a:ext cx="422672" cy="177404"/>
          </a:xfrm>
          <a:prstGeom prst="chevron">
            <a:avLst/>
          </a:prstGeom>
          <a:solidFill>
            <a:srgbClr val="FFFFFF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76" tIns="34289" rIns="68576" bIns="34289" anchor="ctr"/>
          <a:lstStyle/>
          <a:p>
            <a:pPr algn="ctr" defTabSz="342883">
              <a:defRPr/>
            </a:pPr>
            <a:endParaRPr lang="en-US" sz="135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sp>
        <p:nvSpPr>
          <p:cNvPr id="73759" name="TextBox 52"/>
          <p:cNvSpPr txBox="1">
            <a:spLocks noChangeArrowheads="1"/>
          </p:cNvSpPr>
          <p:nvPr/>
        </p:nvSpPr>
        <p:spPr bwMode="auto">
          <a:xfrm rot="16996420" flipH="1">
            <a:off x="4153747" y="3122052"/>
            <a:ext cx="383751" cy="1615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76" tIns="34289" rIns="68576" bIns="3428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600">
                <a:latin typeface="Calibri" charset="0"/>
                <a:ea typeface="MS PGothic" charset="0"/>
                <a:cs typeface="MS PGothic" charset="0"/>
              </a:rPr>
              <a:t>Execute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36E5F58-0421-364F-86FA-7D87F0B5E9A6}"/>
              </a:ext>
            </a:extLst>
          </p:cNvPr>
          <p:cNvGrpSpPr/>
          <p:nvPr/>
        </p:nvGrpSpPr>
        <p:grpSpPr>
          <a:xfrm>
            <a:off x="1074527" y="4028252"/>
            <a:ext cx="2793622" cy="861158"/>
            <a:chOff x="2222500" y="3667125"/>
            <a:chExt cx="4757738" cy="1397000"/>
          </a:xfrm>
        </p:grpSpPr>
        <p:pic>
          <p:nvPicPr>
            <p:cNvPr id="39" name="Picture 7" descr="PoliceOfficer1.png">
              <a:extLst>
                <a:ext uri="{FF2B5EF4-FFF2-40B4-BE49-F238E27FC236}">
                  <a16:creationId xmlns:a16="http://schemas.microsoft.com/office/drawing/2014/main" id="{5DA5BD87-C022-2941-B84A-A9FB249F72B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92463" y="3686175"/>
              <a:ext cx="993775" cy="13160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0" name="Picture 11" descr="BusinessPerson-Male1.png">
              <a:extLst>
                <a:ext uri="{FF2B5EF4-FFF2-40B4-BE49-F238E27FC236}">
                  <a16:creationId xmlns:a16="http://schemas.microsoft.com/office/drawing/2014/main" id="{37DD9232-2629-634B-B752-EACF62B3D98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51538" y="3695700"/>
              <a:ext cx="1028700" cy="13509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" name="Picture 1" descr="BusinessPerson-Female6.png">
              <a:extLst>
                <a:ext uri="{FF2B5EF4-FFF2-40B4-BE49-F238E27FC236}">
                  <a16:creationId xmlns:a16="http://schemas.microsoft.com/office/drawing/2014/main" id="{BC159B57-B915-A44C-8024-E87988361D4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78413" y="3667125"/>
              <a:ext cx="954087" cy="13255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2" name="Picture 18" descr="BusinessPerson-Male5.png">
              <a:extLst>
                <a:ext uri="{FF2B5EF4-FFF2-40B4-BE49-F238E27FC236}">
                  <a16:creationId xmlns:a16="http://schemas.microsoft.com/office/drawing/2014/main" id="{581647AA-38BC-5145-8F93-DA926D782E6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49725" y="3719513"/>
              <a:ext cx="976313" cy="13446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3" name="Picture 19" descr="BusinessPerson-Male3.png">
              <a:extLst>
                <a:ext uri="{FF2B5EF4-FFF2-40B4-BE49-F238E27FC236}">
                  <a16:creationId xmlns:a16="http://schemas.microsoft.com/office/drawing/2014/main" id="{5E22C161-1DB4-A04C-AD8A-1F0F7F3E638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22500" y="3730625"/>
              <a:ext cx="952500" cy="1285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EA80E084-45E7-0940-BC51-C7F4CAB672E6}"/>
              </a:ext>
            </a:extLst>
          </p:cNvPr>
          <p:cNvSpPr txBox="1"/>
          <p:nvPr/>
        </p:nvSpPr>
        <p:spPr>
          <a:xfrm>
            <a:off x="6006603" y="1041756"/>
            <a:ext cx="17556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Governance Teams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F67ACE2-2B82-1E45-A201-615DA5D83509}"/>
              </a:ext>
            </a:extLst>
          </p:cNvPr>
          <p:cNvSpPr txBox="1"/>
          <p:nvPr/>
        </p:nvSpPr>
        <p:spPr>
          <a:xfrm>
            <a:off x="6935827" y="2327088"/>
            <a:ext cx="20056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Enterprise Architecture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86680B9-69C9-CA4F-AC50-5FE99AF12205}"/>
              </a:ext>
            </a:extLst>
          </p:cNvPr>
          <p:cNvSpPr txBox="1"/>
          <p:nvPr/>
        </p:nvSpPr>
        <p:spPr>
          <a:xfrm>
            <a:off x="7616142" y="3611301"/>
            <a:ext cx="10903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Developers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8271FBF-F446-3E4E-A34A-60D8BA007B72}"/>
              </a:ext>
            </a:extLst>
          </p:cNvPr>
          <p:cNvSpPr txBox="1"/>
          <p:nvPr/>
        </p:nvSpPr>
        <p:spPr>
          <a:xfrm>
            <a:off x="3715766" y="2178755"/>
            <a:ext cx="13003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Asset Owners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FB1EF7A-C9BB-AC43-9496-379E98E0A5F9}"/>
              </a:ext>
            </a:extLst>
          </p:cNvPr>
          <p:cNvSpPr txBox="1"/>
          <p:nvPr/>
        </p:nvSpPr>
        <p:spPr>
          <a:xfrm>
            <a:off x="2703564" y="3599091"/>
            <a:ext cx="14302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Business Users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9C55DA4-3663-2D49-A5A8-28B73AB4762A}"/>
              </a:ext>
            </a:extLst>
          </p:cNvPr>
          <p:cNvSpPr txBox="1"/>
          <p:nvPr/>
        </p:nvSpPr>
        <p:spPr>
          <a:xfrm>
            <a:off x="4319255" y="4329598"/>
            <a:ext cx="13805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Scientists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EB147F4-5070-594E-9D49-FB139B6F4BF5}"/>
              </a:ext>
            </a:extLst>
          </p:cNvPr>
          <p:cNvSpPr txBox="1"/>
          <p:nvPr/>
        </p:nvSpPr>
        <p:spPr>
          <a:xfrm>
            <a:off x="6248825" y="4494969"/>
            <a:ext cx="8322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DevOps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F2DC64E-A8C0-B442-9977-44544A4AD83B}"/>
              </a:ext>
            </a:extLst>
          </p:cNvPr>
          <p:cNvSpPr txBox="1"/>
          <p:nvPr/>
        </p:nvSpPr>
        <p:spPr>
          <a:xfrm>
            <a:off x="3170323" y="2996099"/>
            <a:ext cx="9316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Stewards</a:t>
            </a:r>
          </a:p>
        </p:txBody>
      </p:sp>
    </p:spTree>
    <p:extLst>
      <p:ext uri="{BB962C8B-B14F-4D97-AF65-F5344CB8AC3E}">
        <p14:creationId xmlns:p14="http://schemas.microsoft.com/office/powerpoint/2010/main" val="36489895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Title 1">
            <a:extLst>
              <a:ext uri="{FF2B5EF4-FFF2-40B4-BE49-F238E27FC236}">
                <a16:creationId xmlns:a16="http://schemas.microsoft.com/office/drawing/2014/main" id="{89A5CBAD-C787-4055-A67B-8815E0B8F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Scope of metadata covered</a:t>
            </a:r>
            <a:endParaRPr lang="en-GB" dirty="0"/>
          </a:p>
        </p:txBody>
      </p:sp>
      <p:sp>
        <p:nvSpPr>
          <p:cNvPr id="226" name="Rectangle 225">
            <a:extLst>
              <a:ext uri="{FF2B5EF4-FFF2-40B4-BE49-F238E27FC236}">
                <a16:creationId xmlns:a16="http://schemas.microsoft.com/office/drawing/2014/main" id="{125ECD2E-369C-4943-A5E6-4DB67C8BD485}"/>
              </a:ext>
            </a:extLst>
          </p:cNvPr>
          <p:cNvSpPr/>
          <p:nvPr/>
        </p:nvSpPr>
        <p:spPr>
          <a:xfrm>
            <a:off x="1400276" y="1026635"/>
            <a:ext cx="6536162" cy="3573234"/>
          </a:xfrm>
          <a:prstGeom prst="rect">
            <a:avLst/>
          </a:prstGeom>
          <a:solidFill>
            <a:srgbClr val="1F497D">
              <a:lumMod val="60000"/>
              <a:lumOff val="40000"/>
            </a:srgbClr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alibri"/>
              <a:ea typeface="ＭＳ Ｐゴシック"/>
              <a:cs typeface="Calibri"/>
            </a:endParaRPr>
          </a:p>
        </p:txBody>
      </p:sp>
      <p:sp>
        <p:nvSpPr>
          <p:cNvPr id="227" name="Rectangle 75">
            <a:extLst>
              <a:ext uri="{FF2B5EF4-FFF2-40B4-BE49-F238E27FC236}">
                <a16:creationId xmlns:a16="http://schemas.microsoft.com/office/drawing/2014/main" id="{161B2740-62F4-0440-8BC7-9AB35ADDBCE2}"/>
              </a:ext>
            </a:extLst>
          </p:cNvPr>
          <p:cNvSpPr/>
          <p:nvPr/>
        </p:nvSpPr>
        <p:spPr bwMode="auto">
          <a:xfrm>
            <a:off x="1204991" y="2704593"/>
            <a:ext cx="4470401" cy="1896502"/>
          </a:xfrm>
          <a:custGeom>
            <a:avLst/>
            <a:gdLst>
              <a:gd name="connsiteX0" fmla="*/ 0 w 4463410"/>
              <a:gd name="connsiteY0" fmla="*/ 0 h 1886343"/>
              <a:gd name="connsiteX1" fmla="*/ 4463410 w 4463410"/>
              <a:gd name="connsiteY1" fmla="*/ 0 h 1886343"/>
              <a:gd name="connsiteX2" fmla="*/ 4463410 w 4463410"/>
              <a:gd name="connsiteY2" fmla="*/ 1886343 h 1886343"/>
              <a:gd name="connsiteX3" fmla="*/ 0 w 4463410"/>
              <a:gd name="connsiteY3" fmla="*/ 1886343 h 1886343"/>
              <a:gd name="connsiteX4" fmla="*/ 0 w 4463410"/>
              <a:gd name="connsiteY4" fmla="*/ 0 h 1886343"/>
              <a:gd name="connsiteX0" fmla="*/ 0 w 4463410"/>
              <a:gd name="connsiteY0" fmla="*/ 10159 h 1896502"/>
              <a:gd name="connsiteX1" fmla="*/ 2736209 w 4463410"/>
              <a:gd name="connsiteY1" fmla="*/ 0 h 1896502"/>
              <a:gd name="connsiteX2" fmla="*/ 4463410 w 4463410"/>
              <a:gd name="connsiteY2" fmla="*/ 10159 h 1896502"/>
              <a:gd name="connsiteX3" fmla="*/ 4463410 w 4463410"/>
              <a:gd name="connsiteY3" fmla="*/ 1896502 h 1896502"/>
              <a:gd name="connsiteX4" fmla="*/ 0 w 4463410"/>
              <a:gd name="connsiteY4" fmla="*/ 1896502 h 1896502"/>
              <a:gd name="connsiteX5" fmla="*/ 0 w 4463410"/>
              <a:gd name="connsiteY5" fmla="*/ 10159 h 1896502"/>
              <a:gd name="connsiteX0" fmla="*/ 6991 w 4470401"/>
              <a:gd name="connsiteY0" fmla="*/ 10159 h 1896502"/>
              <a:gd name="connsiteX1" fmla="*/ 2743200 w 4470401"/>
              <a:gd name="connsiteY1" fmla="*/ 0 h 1896502"/>
              <a:gd name="connsiteX2" fmla="*/ 4470401 w 4470401"/>
              <a:gd name="connsiteY2" fmla="*/ 10159 h 1896502"/>
              <a:gd name="connsiteX3" fmla="*/ 4470401 w 4470401"/>
              <a:gd name="connsiteY3" fmla="*/ 1896502 h 1896502"/>
              <a:gd name="connsiteX4" fmla="*/ 6991 w 4470401"/>
              <a:gd name="connsiteY4" fmla="*/ 1896502 h 1896502"/>
              <a:gd name="connsiteX5" fmla="*/ 0 w 4470401"/>
              <a:gd name="connsiteY5" fmla="*/ 1290320 h 1896502"/>
              <a:gd name="connsiteX6" fmla="*/ 6991 w 4470401"/>
              <a:gd name="connsiteY6" fmla="*/ 10159 h 1896502"/>
              <a:gd name="connsiteX0" fmla="*/ 2750191 w 4470401"/>
              <a:gd name="connsiteY0" fmla="*/ 1280159 h 1896502"/>
              <a:gd name="connsiteX1" fmla="*/ 2743200 w 4470401"/>
              <a:gd name="connsiteY1" fmla="*/ 0 h 1896502"/>
              <a:gd name="connsiteX2" fmla="*/ 4470401 w 4470401"/>
              <a:gd name="connsiteY2" fmla="*/ 10159 h 1896502"/>
              <a:gd name="connsiteX3" fmla="*/ 4470401 w 4470401"/>
              <a:gd name="connsiteY3" fmla="*/ 1896502 h 1896502"/>
              <a:gd name="connsiteX4" fmla="*/ 6991 w 4470401"/>
              <a:gd name="connsiteY4" fmla="*/ 1896502 h 1896502"/>
              <a:gd name="connsiteX5" fmla="*/ 0 w 4470401"/>
              <a:gd name="connsiteY5" fmla="*/ 1290320 h 1896502"/>
              <a:gd name="connsiteX6" fmla="*/ 2750191 w 4470401"/>
              <a:gd name="connsiteY6" fmla="*/ 1280159 h 1896502"/>
              <a:gd name="connsiteX0" fmla="*/ 2750191 w 4470401"/>
              <a:gd name="connsiteY0" fmla="*/ 1280159 h 1896502"/>
              <a:gd name="connsiteX1" fmla="*/ 2743200 w 4470401"/>
              <a:gd name="connsiteY1" fmla="*/ 0 h 1896502"/>
              <a:gd name="connsiteX2" fmla="*/ 4470401 w 4470401"/>
              <a:gd name="connsiteY2" fmla="*/ 10159 h 1896502"/>
              <a:gd name="connsiteX3" fmla="*/ 4470401 w 4470401"/>
              <a:gd name="connsiteY3" fmla="*/ 1896502 h 1896502"/>
              <a:gd name="connsiteX4" fmla="*/ 6991 w 4470401"/>
              <a:gd name="connsiteY4" fmla="*/ 1896502 h 1896502"/>
              <a:gd name="connsiteX5" fmla="*/ 0 w 4470401"/>
              <a:gd name="connsiteY5" fmla="*/ 1290320 h 1896502"/>
              <a:gd name="connsiteX6" fmla="*/ 2750191 w 4470401"/>
              <a:gd name="connsiteY6" fmla="*/ 1280159 h 1896502"/>
              <a:gd name="connsiteX0" fmla="*/ 2750191 w 4470401"/>
              <a:gd name="connsiteY0" fmla="*/ 1280159 h 1896502"/>
              <a:gd name="connsiteX1" fmla="*/ 2743200 w 4470401"/>
              <a:gd name="connsiteY1" fmla="*/ 0 h 1896502"/>
              <a:gd name="connsiteX2" fmla="*/ 4470401 w 4470401"/>
              <a:gd name="connsiteY2" fmla="*/ 10159 h 1896502"/>
              <a:gd name="connsiteX3" fmla="*/ 4470401 w 4470401"/>
              <a:gd name="connsiteY3" fmla="*/ 1896502 h 1896502"/>
              <a:gd name="connsiteX4" fmla="*/ 6991 w 4470401"/>
              <a:gd name="connsiteY4" fmla="*/ 1896502 h 1896502"/>
              <a:gd name="connsiteX5" fmla="*/ 0 w 4470401"/>
              <a:gd name="connsiteY5" fmla="*/ 1290320 h 1896502"/>
              <a:gd name="connsiteX6" fmla="*/ 2750191 w 4470401"/>
              <a:gd name="connsiteY6" fmla="*/ 1280159 h 1896502"/>
              <a:gd name="connsiteX0" fmla="*/ 2750191 w 4470401"/>
              <a:gd name="connsiteY0" fmla="*/ 1280159 h 1896502"/>
              <a:gd name="connsiteX1" fmla="*/ 2743200 w 4470401"/>
              <a:gd name="connsiteY1" fmla="*/ 0 h 1896502"/>
              <a:gd name="connsiteX2" fmla="*/ 4470401 w 4470401"/>
              <a:gd name="connsiteY2" fmla="*/ 10159 h 1896502"/>
              <a:gd name="connsiteX3" fmla="*/ 4470401 w 4470401"/>
              <a:gd name="connsiteY3" fmla="*/ 1896502 h 1896502"/>
              <a:gd name="connsiteX4" fmla="*/ 6991 w 4470401"/>
              <a:gd name="connsiteY4" fmla="*/ 1896502 h 1896502"/>
              <a:gd name="connsiteX5" fmla="*/ 0 w 4470401"/>
              <a:gd name="connsiteY5" fmla="*/ 1290320 h 1896502"/>
              <a:gd name="connsiteX6" fmla="*/ 2750191 w 4470401"/>
              <a:gd name="connsiteY6" fmla="*/ 1280159 h 1896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70401" h="1896502">
                <a:moveTo>
                  <a:pt x="2750191" y="1280159"/>
                </a:moveTo>
                <a:cubicBezTo>
                  <a:pt x="2747861" y="853439"/>
                  <a:pt x="2745530" y="426720"/>
                  <a:pt x="2743200" y="0"/>
                </a:cubicBezTo>
                <a:lnTo>
                  <a:pt x="4470401" y="10159"/>
                </a:lnTo>
                <a:lnTo>
                  <a:pt x="4470401" y="1896502"/>
                </a:lnTo>
                <a:lnTo>
                  <a:pt x="6991" y="1896502"/>
                </a:lnTo>
                <a:cubicBezTo>
                  <a:pt x="4661" y="1694441"/>
                  <a:pt x="2330" y="1492381"/>
                  <a:pt x="0" y="1290320"/>
                </a:cubicBezTo>
                <a:cubicBezTo>
                  <a:pt x="286810" y="1300480"/>
                  <a:pt x="2544661" y="1300479"/>
                  <a:pt x="2750191" y="1280159"/>
                </a:cubicBezTo>
                <a:close/>
              </a:path>
            </a:pathLst>
          </a:custGeom>
          <a:solidFill>
            <a:srgbClr val="558ED5"/>
          </a:solidFill>
          <a:ln w="57150" cap="flat" cmpd="sng" algn="ctr">
            <a:solidFill>
              <a:srgbClr val="1F497D"/>
            </a:solidFill>
            <a:prstDash val="sysDash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alibri"/>
              <a:ea typeface="ＭＳ Ｐゴシック"/>
              <a:cs typeface="Calibri"/>
            </a:endParaRPr>
          </a:p>
        </p:txBody>
      </p:sp>
      <p:sp>
        <p:nvSpPr>
          <p:cNvPr id="228" name="Rectangle 227">
            <a:extLst>
              <a:ext uri="{FF2B5EF4-FFF2-40B4-BE49-F238E27FC236}">
                <a16:creationId xmlns:a16="http://schemas.microsoft.com/office/drawing/2014/main" id="{DB0D6591-AEBE-9840-B60E-6AB20541C6A1}"/>
              </a:ext>
            </a:extLst>
          </p:cNvPr>
          <p:cNvSpPr/>
          <p:nvPr/>
        </p:nvSpPr>
        <p:spPr bwMode="auto">
          <a:xfrm>
            <a:off x="3798405" y="1046277"/>
            <a:ext cx="2014649" cy="1665160"/>
          </a:xfrm>
          <a:prstGeom prst="rect">
            <a:avLst/>
          </a:prstGeom>
          <a:solidFill>
            <a:srgbClr val="4BACC6">
              <a:lumMod val="60000"/>
              <a:lumOff val="40000"/>
            </a:srgbClr>
          </a:solidFill>
          <a:ln w="57150" cap="flat" cmpd="sng" algn="ctr">
            <a:solidFill>
              <a:srgbClr val="1F497D"/>
            </a:solidFill>
            <a:prstDash val="sysDash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ＭＳ Ｐゴシック"/>
                <a:cs typeface="Calibri"/>
              </a:rPr>
              <a:t>Glossary</a:t>
            </a:r>
          </a:p>
        </p:txBody>
      </p:sp>
      <p:sp>
        <p:nvSpPr>
          <p:cNvPr id="229" name="Rectangle 228">
            <a:extLst>
              <a:ext uri="{FF2B5EF4-FFF2-40B4-BE49-F238E27FC236}">
                <a16:creationId xmlns:a16="http://schemas.microsoft.com/office/drawing/2014/main" id="{C3FDAD85-1AE4-2149-9F29-C5ECBD2AE83F}"/>
              </a:ext>
            </a:extLst>
          </p:cNvPr>
          <p:cNvSpPr/>
          <p:nvPr/>
        </p:nvSpPr>
        <p:spPr bwMode="auto">
          <a:xfrm>
            <a:off x="5679978" y="1047502"/>
            <a:ext cx="2300820" cy="1685348"/>
          </a:xfrm>
          <a:prstGeom prst="rect">
            <a:avLst/>
          </a:prstGeom>
          <a:solidFill>
            <a:srgbClr val="C0504D">
              <a:lumMod val="40000"/>
              <a:lumOff val="60000"/>
            </a:srgbClr>
          </a:solidFill>
          <a:ln w="57150" cap="flat" cmpd="sng" algn="ctr">
            <a:solidFill>
              <a:srgbClr val="1F497D"/>
            </a:solidFill>
            <a:prstDash val="sysDash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ＭＳ Ｐゴシック"/>
                <a:cs typeface="Calibri"/>
              </a:rPr>
              <a:t>Collaboration</a:t>
            </a:r>
          </a:p>
        </p:txBody>
      </p:sp>
      <p:sp>
        <p:nvSpPr>
          <p:cNvPr id="230" name="Rectangle 229">
            <a:extLst>
              <a:ext uri="{FF2B5EF4-FFF2-40B4-BE49-F238E27FC236}">
                <a16:creationId xmlns:a16="http://schemas.microsoft.com/office/drawing/2014/main" id="{9CC01984-094B-5C49-855D-EC396E6B0C2A}"/>
              </a:ext>
            </a:extLst>
          </p:cNvPr>
          <p:cNvSpPr/>
          <p:nvPr/>
        </p:nvSpPr>
        <p:spPr bwMode="auto">
          <a:xfrm>
            <a:off x="1211967" y="1036454"/>
            <a:ext cx="2744190" cy="2369178"/>
          </a:xfrm>
          <a:prstGeom prst="rect">
            <a:avLst/>
          </a:prstGeom>
          <a:solidFill>
            <a:srgbClr val="9BBB59">
              <a:lumMod val="60000"/>
              <a:lumOff val="40000"/>
            </a:srgbClr>
          </a:solidFill>
          <a:ln w="57150" cap="flat" cmpd="sng" algn="ctr">
            <a:solidFill>
              <a:srgbClr val="1F497D"/>
            </a:solidFill>
            <a:prstDash val="sysDash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ＭＳ Ｐゴシック"/>
                <a:cs typeface="Calibri"/>
              </a:rPr>
              <a:t>Governance</a:t>
            </a:r>
          </a:p>
        </p:txBody>
      </p:sp>
      <p:sp>
        <p:nvSpPr>
          <p:cNvPr id="231" name="Rectangle 230">
            <a:extLst>
              <a:ext uri="{FF2B5EF4-FFF2-40B4-BE49-F238E27FC236}">
                <a16:creationId xmlns:a16="http://schemas.microsoft.com/office/drawing/2014/main" id="{2475BB29-476B-1D41-989D-666B69F57BAA}"/>
              </a:ext>
            </a:extLst>
          </p:cNvPr>
          <p:cNvSpPr/>
          <p:nvPr/>
        </p:nvSpPr>
        <p:spPr bwMode="auto">
          <a:xfrm>
            <a:off x="5680001" y="2590419"/>
            <a:ext cx="2287943" cy="836122"/>
          </a:xfrm>
          <a:prstGeom prst="rect">
            <a:avLst/>
          </a:prstGeom>
          <a:solidFill>
            <a:srgbClr val="4F81BD">
              <a:lumMod val="40000"/>
              <a:lumOff val="60000"/>
            </a:srgbClr>
          </a:solidFill>
          <a:ln w="57150" cap="flat" cmpd="sng" algn="ctr">
            <a:solidFill>
              <a:srgbClr val="1F497D"/>
            </a:solidFill>
            <a:prstDash val="sysDash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ＭＳ Ｐゴシック"/>
                <a:cs typeface="Calibri"/>
              </a:rPr>
              <a:t>Models and</a:t>
            </a: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ＭＳ Ｐゴシック"/>
                <a:cs typeface="Calibri"/>
              </a:rPr>
              <a:t>Reference Data</a:t>
            </a:r>
          </a:p>
        </p:txBody>
      </p:sp>
      <p:sp>
        <p:nvSpPr>
          <p:cNvPr id="232" name="Rectangle 231">
            <a:extLst>
              <a:ext uri="{FF2B5EF4-FFF2-40B4-BE49-F238E27FC236}">
                <a16:creationId xmlns:a16="http://schemas.microsoft.com/office/drawing/2014/main" id="{5F615264-679E-6348-B3A9-D0334D2048B7}"/>
              </a:ext>
            </a:extLst>
          </p:cNvPr>
          <p:cNvSpPr/>
          <p:nvPr/>
        </p:nvSpPr>
        <p:spPr bwMode="auto">
          <a:xfrm>
            <a:off x="5669840" y="3425952"/>
            <a:ext cx="2287943" cy="1178560"/>
          </a:xfrm>
          <a:prstGeom prst="rect">
            <a:avLst/>
          </a:prstGeom>
          <a:solidFill>
            <a:srgbClr val="F79646">
              <a:lumMod val="40000"/>
              <a:lumOff val="60000"/>
            </a:srgbClr>
          </a:solidFill>
          <a:ln w="57150" cap="flat" cmpd="sng" algn="ctr">
            <a:solidFill>
              <a:srgbClr val="1F497D"/>
            </a:solidFill>
            <a:prstDash val="sysDash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ＭＳ Ｐゴシック"/>
                <a:cs typeface="Calibri"/>
              </a:rPr>
              <a:t>Metadata</a:t>
            </a: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ＭＳ Ｐゴシック"/>
                <a:cs typeface="Calibri"/>
              </a:rPr>
              <a:t>Discovery</a:t>
            </a:r>
          </a:p>
        </p:txBody>
      </p:sp>
      <p:sp>
        <p:nvSpPr>
          <p:cNvPr id="233" name="Rectangle 232">
            <a:extLst>
              <a:ext uri="{FF2B5EF4-FFF2-40B4-BE49-F238E27FC236}">
                <a16:creationId xmlns:a16="http://schemas.microsoft.com/office/drawing/2014/main" id="{EBFE9375-72DA-8C4F-983A-975A65582D51}"/>
              </a:ext>
            </a:extLst>
          </p:cNvPr>
          <p:cNvSpPr/>
          <p:nvPr/>
        </p:nvSpPr>
        <p:spPr bwMode="auto">
          <a:xfrm>
            <a:off x="1211967" y="3395473"/>
            <a:ext cx="2744190" cy="589280"/>
          </a:xfrm>
          <a:prstGeom prst="rect">
            <a:avLst/>
          </a:prstGeom>
          <a:solidFill>
            <a:srgbClr val="EEECE1">
              <a:lumMod val="75000"/>
            </a:srgbClr>
          </a:solidFill>
          <a:ln w="57150" cap="flat" cmpd="sng" algn="ctr">
            <a:solidFill>
              <a:srgbClr val="1F497D"/>
            </a:solidFill>
            <a:prstDash val="sysDash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ＭＳ Ｐゴシック"/>
                <a:cs typeface="Calibri"/>
              </a:rPr>
              <a:t>Lineage</a:t>
            </a: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563DAE83-C4F4-564B-85A3-4D02D2B19195}"/>
              </a:ext>
            </a:extLst>
          </p:cNvPr>
          <p:cNvSpPr txBox="1"/>
          <p:nvPr/>
        </p:nvSpPr>
        <p:spPr bwMode="auto">
          <a:xfrm>
            <a:off x="4303808" y="3517420"/>
            <a:ext cx="1031853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kern="1200" dirty="0">
                <a:solidFill>
                  <a:prstClr val="white"/>
                </a:solidFill>
                <a:latin typeface="Calibri" pitchFamily="-1" charset="0"/>
                <a:ea typeface="ＭＳ Ｐゴシック" charset="0"/>
              </a:rPr>
              <a:t>Data Assets</a:t>
            </a:r>
          </a:p>
        </p:txBody>
      </p:sp>
      <p:sp>
        <p:nvSpPr>
          <p:cNvPr id="235" name="Rectangle 234">
            <a:extLst>
              <a:ext uri="{FF2B5EF4-FFF2-40B4-BE49-F238E27FC236}">
                <a16:creationId xmlns:a16="http://schemas.microsoft.com/office/drawing/2014/main" id="{997793A4-EEB3-3047-A306-2D83691DF676}"/>
              </a:ext>
            </a:extLst>
          </p:cNvPr>
          <p:cNvSpPr/>
          <p:nvPr/>
        </p:nvSpPr>
        <p:spPr bwMode="auto">
          <a:xfrm>
            <a:off x="1202903" y="3964341"/>
            <a:ext cx="2754260" cy="642046"/>
          </a:xfrm>
          <a:prstGeom prst="rect">
            <a:avLst/>
          </a:prstGeom>
          <a:solidFill>
            <a:srgbClr val="FFFF66"/>
          </a:solidFill>
          <a:ln w="57150" cap="flat" cmpd="sng" algn="ctr">
            <a:solidFill>
              <a:srgbClr val="1F497D"/>
            </a:solidFill>
            <a:prstDash val="sysDash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ＭＳ Ｐゴシック"/>
                <a:cs typeface="Calibri"/>
              </a:rPr>
              <a:t>Base Types, Systems</a:t>
            </a: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ＭＳ Ｐゴシック"/>
                <a:cs typeface="Calibri"/>
              </a:rPr>
              <a:t>and Infrastructure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DE9927-095D-D147-AD3C-7E7BBCE8D3A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Clr>
                <a:srgbClr val="434343"/>
              </a:buClr>
              <a:buSzPct val="25000"/>
              <a:buFont typeface="Arial"/>
              <a:buNone/>
            </a:pPr>
            <a:fld id="{00000000-1234-1234-1234-123412341234}" type="slidenum">
              <a:rPr lang="en-US" sz="1000" smtClean="0"/>
              <a:pPr>
                <a:buClr>
                  <a:srgbClr val="434343"/>
                </a:buClr>
                <a:buSzPct val="25000"/>
                <a:buFont typeface="Arial"/>
                <a:buNone/>
              </a:pPr>
              <a:t>23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6918239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Title 1">
            <a:extLst>
              <a:ext uri="{FF2B5EF4-FFF2-40B4-BE49-F238E27FC236}">
                <a16:creationId xmlns:a16="http://schemas.microsoft.com/office/drawing/2014/main" id="{89A5CBAD-C787-4055-A67B-8815E0B8F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Scope of metadata covered</a:t>
            </a:r>
            <a:endParaRPr lang="en-GB" dirty="0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18D75081-797D-4740-B7B9-5D93286D1BAF}"/>
              </a:ext>
            </a:extLst>
          </p:cNvPr>
          <p:cNvSpPr/>
          <p:nvPr/>
        </p:nvSpPr>
        <p:spPr>
          <a:xfrm>
            <a:off x="1326624" y="1014443"/>
            <a:ext cx="6536162" cy="3573234"/>
          </a:xfrm>
          <a:prstGeom prst="rect">
            <a:avLst/>
          </a:prstGeom>
          <a:solidFill>
            <a:srgbClr val="1F497D">
              <a:lumMod val="60000"/>
              <a:lumOff val="40000"/>
            </a:srgbClr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alibri"/>
              <a:ea typeface="ＭＳ Ｐゴシック"/>
              <a:cs typeface="Calibri"/>
            </a:endParaRPr>
          </a:p>
        </p:txBody>
      </p:sp>
      <p:grpSp>
        <p:nvGrpSpPr>
          <p:cNvPr id="90" name="Group 9">
            <a:extLst>
              <a:ext uri="{FF2B5EF4-FFF2-40B4-BE49-F238E27FC236}">
                <a16:creationId xmlns:a16="http://schemas.microsoft.com/office/drawing/2014/main" id="{2EE9007A-30B5-3246-9B41-958728999FF5}"/>
              </a:ext>
            </a:extLst>
          </p:cNvPr>
          <p:cNvGrpSpPr>
            <a:grpSpLocks/>
          </p:cNvGrpSpPr>
          <p:nvPr/>
        </p:nvGrpSpPr>
        <p:grpSpPr bwMode="auto">
          <a:xfrm>
            <a:off x="1138314" y="1024287"/>
            <a:ext cx="6768832" cy="3564641"/>
            <a:chOff x="738873" y="2120900"/>
            <a:chExt cx="7509684" cy="4610727"/>
          </a:xfrm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AF8EB1EC-4969-AA46-8190-AEABC13A68E4}"/>
                </a:ext>
              </a:extLst>
            </p:cNvPr>
            <p:cNvSpPr/>
            <p:nvPr/>
          </p:nvSpPr>
          <p:spPr>
            <a:xfrm>
              <a:off x="738873" y="2206637"/>
              <a:ext cx="7496984" cy="4524990"/>
            </a:xfrm>
            <a:prstGeom prst="rect">
              <a:avLst/>
            </a:prstGeom>
            <a:solidFill>
              <a:srgbClr val="558ED5"/>
            </a:solidFill>
            <a:ln w="57150" cap="flat" cmpd="sng" algn="ctr">
              <a:solidFill>
                <a:srgbClr val="1F497D"/>
              </a:solidFill>
              <a:prstDash val="sysDash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5E14CF6B-DBEB-E447-83D0-E53D451A16DD}"/>
                </a:ext>
              </a:extLst>
            </p:cNvPr>
            <p:cNvSpPr/>
            <p:nvPr/>
          </p:nvSpPr>
          <p:spPr>
            <a:xfrm>
              <a:off x="3608392" y="2133603"/>
              <a:ext cx="2235153" cy="2153821"/>
            </a:xfrm>
            <a:prstGeom prst="rect">
              <a:avLst/>
            </a:prstGeom>
            <a:solidFill>
              <a:srgbClr val="4BACC6">
                <a:lumMod val="60000"/>
                <a:lumOff val="40000"/>
              </a:srgbClr>
            </a:solidFill>
            <a:ln w="57150" cap="flat" cmpd="sng" algn="ctr">
              <a:solidFill>
                <a:srgbClr val="1F497D"/>
              </a:solidFill>
              <a:prstDash val="sysDash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1CD503FD-3A56-AE49-91CC-15EC1A918EDD}"/>
                </a:ext>
              </a:extLst>
            </p:cNvPr>
            <p:cNvSpPr/>
            <p:nvPr/>
          </p:nvSpPr>
          <p:spPr>
            <a:xfrm>
              <a:off x="5695911" y="2135190"/>
              <a:ext cx="2552646" cy="2179933"/>
            </a:xfrm>
            <a:prstGeom prst="rect">
              <a:avLst/>
            </a:prstGeom>
            <a:solidFill>
              <a:srgbClr val="C0504D">
                <a:lumMod val="40000"/>
                <a:lumOff val="60000"/>
              </a:srgbClr>
            </a:solidFill>
            <a:ln w="57150" cap="flat" cmpd="sng" algn="ctr">
              <a:solidFill>
                <a:srgbClr val="1F497D"/>
              </a:solidFill>
              <a:prstDash val="sysDash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011F9F39-C77E-2746-ADE4-91E0EC9D2605}"/>
                </a:ext>
              </a:extLst>
            </p:cNvPr>
            <p:cNvSpPr/>
            <p:nvPr/>
          </p:nvSpPr>
          <p:spPr>
            <a:xfrm>
              <a:off x="738874" y="2120900"/>
              <a:ext cx="3044543" cy="3064441"/>
            </a:xfrm>
            <a:prstGeom prst="rect">
              <a:avLst/>
            </a:prstGeom>
            <a:solidFill>
              <a:srgbClr val="9BBB59">
                <a:lumMod val="60000"/>
                <a:lumOff val="40000"/>
              </a:srgbClr>
            </a:solidFill>
            <a:ln w="57150" cap="flat" cmpd="sng" algn="ctr">
              <a:solidFill>
                <a:srgbClr val="1F497D"/>
              </a:solidFill>
              <a:prstDash val="sysDash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ＭＳ Ｐゴシック"/>
                <a:cs typeface="Calibri"/>
              </a:endParaRPr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FC2228EA-CB89-014B-9E4A-9B45947159D4}"/>
                </a:ext>
              </a:extLst>
            </p:cNvPr>
            <p:cNvSpPr/>
            <p:nvPr/>
          </p:nvSpPr>
          <p:spPr>
            <a:xfrm>
              <a:off x="5695911" y="4130892"/>
              <a:ext cx="2538360" cy="1081492"/>
            </a:xfrm>
            <a:prstGeom prst="rect">
              <a:avLst/>
            </a:prstGeom>
            <a:solidFill>
              <a:srgbClr val="4F81BD">
                <a:lumMod val="40000"/>
                <a:lumOff val="60000"/>
              </a:srgbClr>
            </a:solidFill>
            <a:ln w="57150" cap="flat" cmpd="sng" algn="ctr">
              <a:solidFill>
                <a:srgbClr val="1F497D"/>
              </a:solidFill>
              <a:prstDash val="sysDash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ＭＳ Ｐゴシック"/>
                <a:cs typeface="Calibri"/>
              </a:endParaRPr>
            </a:p>
          </p:txBody>
        </p:sp>
      </p:grpSp>
      <p:sp>
        <p:nvSpPr>
          <p:cNvPr id="96" name="Rectangle 95">
            <a:extLst>
              <a:ext uri="{FF2B5EF4-FFF2-40B4-BE49-F238E27FC236}">
                <a16:creationId xmlns:a16="http://schemas.microsoft.com/office/drawing/2014/main" id="{BB2EA555-6BD0-C842-B148-5383D4BB1A2D}"/>
              </a:ext>
            </a:extLst>
          </p:cNvPr>
          <p:cNvSpPr/>
          <p:nvPr/>
        </p:nvSpPr>
        <p:spPr>
          <a:xfrm>
            <a:off x="1241040" y="1475906"/>
            <a:ext cx="1863702" cy="661213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ＭＳ Ｐゴシック"/>
                <a:cs typeface="Calibri"/>
              </a:rPr>
              <a:t>Policy Metadata (Principles, Regulations, Standards, Approaches, Rule Specifications, Roles and Metrics)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80ACD089-0E59-154D-8E78-EE8621DB83F1}"/>
              </a:ext>
            </a:extLst>
          </p:cNvPr>
          <p:cNvSpPr/>
          <p:nvPr/>
        </p:nvSpPr>
        <p:spPr>
          <a:xfrm>
            <a:off x="1243606" y="2712264"/>
            <a:ext cx="833900" cy="596453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ＭＳ Ｐゴシック"/>
                <a:cs typeface="Calibri"/>
              </a:rPr>
              <a:t>Governance Actions and Processes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B1EC67F7-EA08-D34B-91E5-0D58B4A72CA5}"/>
              </a:ext>
            </a:extLst>
          </p:cNvPr>
          <p:cNvSpPr/>
          <p:nvPr/>
        </p:nvSpPr>
        <p:spPr>
          <a:xfrm>
            <a:off x="4043968" y="2787259"/>
            <a:ext cx="1415263" cy="1719314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alibri"/>
              <a:ea typeface="ＭＳ Ｐゴシック"/>
              <a:cs typeface="Calibri"/>
            </a:endParaRPr>
          </a:p>
        </p:txBody>
      </p:sp>
      <p:sp>
        <p:nvSpPr>
          <p:cNvPr id="99" name="Up-Down Arrow 98">
            <a:extLst>
              <a:ext uri="{FF2B5EF4-FFF2-40B4-BE49-F238E27FC236}">
                <a16:creationId xmlns:a16="http://schemas.microsoft.com/office/drawing/2014/main" id="{4E694F46-D1BE-DC4B-9995-CCE474D39480}"/>
              </a:ext>
            </a:extLst>
          </p:cNvPr>
          <p:cNvSpPr/>
          <p:nvPr/>
        </p:nvSpPr>
        <p:spPr>
          <a:xfrm>
            <a:off x="4624864" y="2500198"/>
            <a:ext cx="161361" cy="295646"/>
          </a:xfrm>
          <a:prstGeom prst="upDownArrow">
            <a:avLst/>
          </a:prstGeom>
          <a:solidFill>
            <a:srgbClr val="FFFFFF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alibri"/>
              <a:ea typeface="ＭＳ Ｐゴシック"/>
              <a:cs typeface="Calibri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C355C212-37CA-B64D-B8C9-ADD7D2AC31A7}"/>
              </a:ext>
            </a:extLst>
          </p:cNvPr>
          <p:cNvSpPr txBox="1"/>
          <p:nvPr/>
        </p:nvSpPr>
        <p:spPr bwMode="auto">
          <a:xfrm>
            <a:off x="5562697" y="1444563"/>
            <a:ext cx="781785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00" kern="1200" dirty="0">
                <a:latin typeface="Calibri" pitchFamily="-1" charset="0"/>
                <a:ea typeface="ＭＳ Ｐゴシック" charset="0"/>
              </a:rPr>
              <a:t>Augmentation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FDD839FF-3BB8-5040-B1B2-40BE4DD5EB02}"/>
              </a:ext>
            </a:extLst>
          </p:cNvPr>
          <p:cNvSpPr txBox="1"/>
          <p:nvPr/>
        </p:nvSpPr>
        <p:spPr bwMode="auto">
          <a:xfrm>
            <a:off x="4804598" y="2472940"/>
            <a:ext cx="556563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00" kern="1200" dirty="0">
                <a:latin typeface="Calibri" pitchFamily="-1" charset="0"/>
                <a:ea typeface="ＭＳ Ｐゴシック" charset="0"/>
              </a:rPr>
              <a:t>Mapping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082A757D-4A01-8B4B-B266-8C63279278A9}"/>
              </a:ext>
            </a:extLst>
          </p:cNvPr>
          <p:cNvSpPr txBox="1"/>
          <p:nvPr/>
        </p:nvSpPr>
        <p:spPr bwMode="auto">
          <a:xfrm>
            <a:off x="1705284" y="2521502"/>
            <a:ext cx="856525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00" kern="1200" dirty="0">
                <a:latin typeface="Calibri" pitchFamily="-1" charset="0"/>
                <a:ea typeface="ＭＳ Ｐゴシック" charset="0"/>
              </a:rPr>
              <a:t>Implementation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ACF722D9-C3E2-9543-93E6-A604B17023EA}"/>
              </a:ext>
            </a:extLst>
          </p:cNvPr>
          <p:cNvSpPr/>
          <p:nvPr/>
        </p:nvSpPr>
        <p:spPr>
          <a:xfrm>
            <a:off x="4042619" y="1486785"/>
            <a:ext cx="1446313" cy="548130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ＭＳ Ｐゴシック"/>
                <a:cs typeface="Calibri"/>
              </a:rPr>
              <a:t>Business Objects and Relationships, Taxonomies and Ontologies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A24A2389-DB2B-0C45-B18B-33D524FF3CA1}"/>
              </a:ext>
            </a:extLst>
          </p:cNvPr>
          <p:cNvSpPr/>
          <p:nvPr/>
        </p:nvSpPr>
        <p:spPr>
          <a:xfrm>
            <a:off x="4040700" y="2264612"/>
            <a:ext cx="1426580" cy="231951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ＭＳ Ｐゴシック"/>
                <a:cs typeface="Calibri"/>
              </a:rPr>
              <a:t>Business Attributes</a:t>
            </a:r>
          </a:p>
        </p:txBody>
      </p:sp>
      <p:sp>
        <p:nvSpPr>
          <p:cNvPr id="105" name="Up-Down Arrow 104">
            <a:extLst>
              <a:ext uri="{FF2B5EF4-FFF2-40B4-BE49-F238E27FC236}">
                <a16:creationId xmlns:a16="http://schemas.microsoft.com/office/drawing/2014/main" id="{1F7045C6-60CB-264C-BF19-196328FBF302}"/>
              </a:ext>
            </a:extLst>
          </p:cNvPr>
          <p:cNvSpPr/>
          <p:nvPr/>
        </p:nvSpPr>
        <p:spPr>
          <a:xfrm>
            <a:off x="4630923" y="1990342"/>
            <a:ext cx="161362" cy="294409"/>
          </a:xfrm>
          <a:prstGeom prst="upDownArrow">
            <a:avLst/>
          </a:prstGeom>
          <a:solidFill>
            <a:srgbClr val="FFFFFF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alibri"/>
              <a:ea typeface="ＭＳ Ｐゴシック"/>
              <a:cs typeface="Calibri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1A8D7BCF-BA82-1E4C-B4B7-FA323E475962}"/>
              </a:ext>
            </a:extLst>
          </p:cNvPr>
          <p:cNvSpPr txBox="1"/>
          <p:nvPr/>
        </p:nvSpPr>
        <p:spPr bwMode="auto">
          <a:xfrm>
            <a:off x="4704896" y="2038667"/>
            <a:ext cx="718065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00" kern="1200" dirty="0">
                <a:latin typeface="Calibri" pitchFamily="-1" charset="0"/>
                <a:ea typeface="ＭＳ Ｐゴシック" charset="0"/>
              </a:rPr>
              <a:t>Organization</a:t>
            </a:r>
          </a:p>
        </p:txBody>
      </p:sp>
      <p:sp>
        <p:nvSpPr>
          <p:cNvPr id="107" name="Bent Arrow 106">
            <a:extLst>
              <a:ext uri="{FF2B5EF4-FFF2-40B4-BE49-F238E27FC236}">
                <a16:creationId xmlns:a16="http://schemas.microsoft.com/office/drawing/2014/main" id="{D0B70103-A6C9-4042-9BB8-4C2858358FDC}"/>
              </a:ext>
            </a:extLst>
          </p:cNvPr>
          <p:cNvSpPr/>
          <p:nvPr/>
        </p:nvSpPr>
        <p:spPr>
          <a:xfrm flipV="1">
            <a:off x="3757963" y="2236410"/>
            <a:ext cx="376316" cy="785596"/>
          </a:xfrm>
          <a:prstGeom prst="bentArrow">
            <a:avLst>
              <a:gd name="adj1" fmla="val 10370"/>
              <a:gd name="adj2" fmla="val 14028"/>
              <a:gd name="adj3" fmla="val 25000"/>
              <a:gd name="adj4" fmla="val 43750"/>
            </a:avLst>
          </a:prstGeom>
          <a:solidFill>
            <a:srgbClr val="FFFFFF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alibri"/>
              <a:ea typeface="ＭＳ Ｐゴシック"/>
              <a:cs typeface="Calibri"/>
            </a:endParaRPr>
          </a:p>
        </p:txBody>
      </p:sp>
      <p:sp>
        <p:nvSpPr>
          <p:cNvPr id="108" name="Bent Arrow 107">
            <a:extLst>
              <a:ext uri="{FF2B5EF4-FFF2-40B4-BE49-F238E27FC236}">
                <a16:creationId xmlns:a16="http://schemas.microsoft.com/office/drawing/2014/main" id="{DBFCE29E-0FC0-454D-91AC-128CACC76F92}"/>
              </a:ext>
            </a:extLst>
          </p:cNvPr>
          <p:cNvSpPr/>
          <p:nvPr/>
        </p:nvSpPr>
        <p:spPr>
          <a:xfrm flipV="1">
            <a:off x="3753679" y="1700785"/>
            <a:ext cx="377747" cy="675186"/>
          </a:xfrm>
          <a:prstGeom prst="bentArrow">
            <a:avLst>
              <a:gd name="adj1" fmla="val 10370"/>
              <a:gd name="adj2" fmla="val 14028"/>
              <a:gd name="adj3" fmla="val 25000"/>
              <a:gd name="adj4" fmla="val 43750"/>
            </a:avLst>
          </a:prstGeom>
          <a:solidFill>
            <a:srgbClr val="FFFFFF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alibri"/>
              <a:ea typeface="ＭＳ Ｐゴシック"/>
              <a:cs typeface="Calibri"/>
            </a:endParaRPr>
          </a:p>
        </p:txBody>
      </p:sp>
      <p:sp>
        <p:nvSpPr>
          <p:cNvPr id="109" name="Bent Arrow 108">
            <a:extLst>
              <a:ext uri="{FF2B5EF4-FFF2-40B4-BE49-F238E27FC236}">
                <a16:creationId xmlns:a16="http://schemas.microsoft.com/office/drawing/2014/main" id="{31D14843-85E5-4747-B6D0-899B9712F23D}"/>
              </a:ext>
            </a:extLst>
          </p:cNvPr>
          <p:cNvSpPr/>
          <p:nvPr/>
        </p:nvSpPr>
        <p:spPr>
          <a:xfrm flipH="1" flipV="1">
            <a:off x="5443368" y="2385552"/>
            <a:ext cx="376315" cy="785596"/>
          </a:xfrm>
          <a:prstGeom prst="bentArrow">
            <a:avLst>
              <a:gd name="adj1" fmla="val 10370"/>
              <a:gd name="adj2" fmla="val 14028"/>
              <a:gd name="adj3" fmla="val 25000"/>
              <a:gd name="adj4" fmla="val 43750"/>
            </a:avLst>
          </a:prstGeom>
          <a:solidFill>
            <a:srgbClr val="FFFFFF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alibri"/>
              <a:ea typeface="ＭＳ Ｐゴシック"/>
              <a:cs typeface="Calibri"/>
            </a:endParaRP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C8A623A7-BE4B-D147-87A5-C286F908054A}"/>
              </a:ext>
            </a:extLst>
          </p:cNvPr>
          <p:cNvSpPr/>
          <p:nvPr/>
        </p:nvSpPr>
        <p:spPr>
          <a:xfrm>
            <a:off x="6234748" y="1072136"/>
            <a:ext cx="1587164" cy="797871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ＭＳ Ｐゴシック"/>
                <a:cs typeface="Calibri"/>
              </a:rPr>
              <a:t>Teaming Metadata</a:t>
            </a: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ＭＳ Ｐゴシック"/>
                <a:cs typeface="Calibri"/>
              </a:rPr>
              <a:t>(people profiles, communities, projects, </a:t>
            </a: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ＭＳ Ｐゴシック"/>
                <a:cs typeface="Calibri"/>
              </a:rPr>
              <a:t>notebooks, …)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43E17271-00F7-2C49-9487-C52841381281}"/>
              </a:ext>
            </a:extLst>
          </p:cNvPr>
          <p:cNvSpPr/>
          <p:nvPr/>
        </p:nvSpPr>
        <p:spPr>
          <a:xfrm>
            <a:off x="6245830" y="2629012"/>
            <a:ext cx="1576099" cy="290264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ＭＳ Ｐゴシック"/>
                <a:cs typeface="Calibri"/>
              </a:rPr>
              <a:t>Models and Schemas</a:t>
            </a:r>
          </a:p>
        </p:txBody>
      </p:sp>
      <p:sp>
        <p:nvSpPr>
          <p:cNvPr id="112" name="Bent Arrow 111">
            <a:extLst>
              <a:ext uri="{FF2B5EF4-FFF2-40B4-BE49-F238E27FC236}">
                <a16:creationId xmlns:a16="http://schemas.microsoft.com/office/drawing/2014/main" id="{6DF5EA13-C103-AC47-B717-42F83D43F56A}"/>
              </a:ext>
            </a:extLst>
          </p:cNvPr>
          <p:cNvSpPr/>
          <p:nvPr/>
        </p:nvSpPr>
        <p:spPr>
          <a:xfrm flipV="1">
            <a:off x="5781052" y="2394039"/>
            <a:ext cx="436411" cy="785596"/>
          </a:xfrm>
          <a:prstGeom prst="bentArrow">
            <a:avLst>
              <a:gd name="adj1" fmla="val 10370"/>
              <a:gd name="adj2" fmla="val 14028"/>
              <a:gd name="adj3" fmla="val 25000"/>
              <a:gd name="adj4" fmla="val 43750"/>
            </a:avLst>
          </a:prstGeom>
          <a:solidFill>
            <a:srgbClr val="FFFFFF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alibri"/>
              <a:ea typeface="ＭＳ Ｐゴシック"/>
              <a:cs typeface="Calibri"/>
            </a:endParaRPr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D26E843B-C494-4340-B928-5A7071174C75}"/>
              </a:ext>
            </a:extLst>
          </p:cNvPr>
          <p:cNvSpPr/>
          <p:nvPr/>
        </p:nvSpPr>
        <p:spPr bwMode="auto">
          <a:xfrm>
            <a:off x="3554986" y="1114419"/>
            <a:ext cx="280990" cy="216544"/>
          </a:xfrm>
          <a:prstGeom prst="ellipse">
            <a:avLst/>
          </a:prstGeom>
          <a:solidFill>
            <a:srgbClr val="FFCC33"/>
          </a:solidFill>
          <a:ln w="9525" cap="flat" cmpd="sng" algn="ctr">
            <a:solidFill>
              <a:srgbClr val="F79646">
                <a:lumMod val="7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E46C0A"/>
                </a:solidFill>
                <a:effectLst/>
                <a:uLnTx/>
                <a:uFillTx/>
                <a:latin typeface="Calibri"/>
                <a:ea typeface="ＭＳ Ｐゴシック"/>
                <a:cs typeface="Calibri"/>
              </a:rPr>
              <a:t>4</a:t>
            </a:r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E50612A3-2756-FC47-A1E0-2066DEDD95A0}"/>
              </a:ext>
            </a:extLst>
          </p:cNvPr>
          <p:cNvSpPr/>
          <p:nvPr/>
        </p:nvSpPr>
        <p:spPr bwMode="auto">
          <a:xfrm>
            <a:off x="4108286" y="1979043"/>
            <a:ext cx="282093" cy="216544"/>
          </a:xfrm>
          <a:prstGeom prst="ellipse">
            <a:avLst/>
          </a:prstGeom>
          <a:solidFill>
            <a:srgbClr val="FFCC33"/>
          </a:solidFill>
          <a:ln w="9525" cap="flat" cmpd="sng" algn="ctr">
            <a:solidFill>
              <a:srgbClr val="F79646">
                <a:lumMod val="7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E46C0A"/>
                </a:solidFill>
                <a:effectLst/>
                <a:uLnTx/>
                <a:uFillTx/>
                <a:latin typeface="Calibri"/>
                <a:ea typeface="ＭＳ Ｐゴシック"/>
                <a:cs typeface="Calibri"/>
              </a:rPr>
              <a:t>3</a:t>
            </a:r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348177A8-C95E-E245-B451-CCF907BC90A0}"/>
              </a:ext>
            </a:extLst>
          </p:cNvPr>
          <p:cNvSpPr/>
          <p:nvPr/>
        </p:nvSpPr>
        <p:spPr bwMode="auto">
          <a:xfrm>
            <a:off x="5804532" y="1150436"/>
            <a:ext cx="280990" cy="217524"/>
          </a:xfrm>
          <a:prstGeom prst="ellipse">
            <a:avLst/>
          </a:prstGeom>
          <a:solidFill>
            <a:srgbClr val="FFCC33"/>
          </a:solidFill>
          <a:ln w="9525" cap="flat" cmpd="sng" algn="ctr">
            <a:solidFill>
              <a:srgbClr val="F79646">
                <a:lumMod val="7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E46C0A"/>
                </a:solidFill>
                <a:effectLst/>
                <a:uLnTx/>
                <a:uFillTx/>
                <a:latin typeface="Calibri"/>
                <a:ea typeface="ＭＳ Ｐゴシック"/>
                <a:cs typeface="Calibri"/>
              </a:rPr>
              <a:t>1</a:t>
            </a:r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906CAC14-6FFA-6643-95A4-187722DE2D90}"/>
              </a:ext>
            </a:extLst>
          </p:cNvPr>
          <p:cNvSpPr/>
          <p:nvPr/>
        </p:nvSpPr>
        <p:spPr bwMode="auto">
          <a:xfrm>
            <a:off x="5774704" y="3171063"/>
            <a:ext cx="280990" cy="217524"/>
          </a:xfrm>
          <a:prstGeom prst="ellipse">
            <a:avLst/>
          </a:prstGeom>
          <a:solidFill>
            <a:srgbClr val="FFCC33"/>
          </a:solidFill>
          <a:ln w="9525" cap="flat" cmpd="sng" algn="ctr">
            <a:solidFill>
              <a:srgbClr val="F79646">
                <a:lumMod val="7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E46C0A"/>
                </a:solidFill>
                <a:effectLst/>
                <a:uLnTx/>
                <a:uFillTx/>
                <a:latin typeface="Calibri"/>
                <a:ea typeface="ＭＳ Ｐゴシック"/>
                <a:cs typeface="Calibri"/>
              </a:rPr>
              <a:t>5</a:t>
            </a: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7DE15DE1-7DB5-2A47-BC21-BC98E557E1DD}"/>
              </a:ext>
            </a:extLst>
          </p:cNvPr>
          <p:cNvSpPr/>
          <p:nvPr/>
        </p:nvSpPr>
        <p:spPr>
          <a:xfrm>
            <a:off x="3981239" y="3678166"/>
            <a:ext cx="1503996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900" kern="12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rPr>
              <a:t>Physical Asset Descriptions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900" kern="12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rPr>
              <a:t>(Data stores, APIs,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900" kern="12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rPr>
              <a:t>models and components)</a:t>
            </a: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F3F664C8-E20C-644D-8EB5-C3845235CCF8}"/>
              </a:ext>
            </a:extLst>
          </p:cNvPr>
          <p:cNvSpPr/>
          <p:nvPr/>
        </p:nvSpPr>
        <p:spPr>
          <a:xfrm>
            <a:off x="3983361" y="2897738"/>
            <a:ext cx="1472086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900" kern="12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rPr>
              <a:t>Asset Collections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900" kern="12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rPr>
              <a:t>(Sets, Typed Sets, Type Organized Sets)</a:t>
            </a: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094CFF74-7743-494B-BD60-D125F7E124A5}"/>
              </a:ext>
            </a:extLst>
          </p:cNvPr>
          <p:cNvSpPr/>
          <p:nvPr/>
        </p:nvSpPr>
        <p:spPr>
          <a:xfrm>
            <a:off x="4029181" y="3450179"/>
            <a:ext cx="1447919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900" kern="12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rPr>
              <a:t>Information Views</a:t>
            </a: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397F49D7-7EC0-5849-A63B-974BB658694B}"/>
              </a:ext>
            </a:extLst>
          </p:cNvPr>
          <p:cNvSpPr/>
          <p:nvPr/>
        </p:nvSpPr>
        <p:spPr>
          <a:xfrm>
            <a:off x="2262849" y="2703630"/>
            <a:ext cx="827251" cy="605087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ＭＳ Ｐゴシック"/>
                <a:cs typeface="Calibri"/>
              </a:rPr>
              <a:t>Rights</a:t>
            </a: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ＭＳ Ｐゴシック"/>
                <a:cs typeface="Calibri"/>
              </a:rPr>
              <a:t>Management</a:t>
            </a:r>
          </a:p>
        </p:txBody>
      </p:sp>
      <p:sp>
        <p:nvSpPr>
          <p:cNvPr id="121" name="Left-Right Arrow 120">
            <a:extLst>
              <a:ext uri="{FF2B5EF4-FFF2-40B4-BE49-F238E27FC236}">
                <a16:creationId xmlns:a16="http://schemas.microsoft.com/office/drawing/2014/main" id="{E2B81A27-A1D0-5243-9D50-C1FD6CC7327C}"/>
              </a:ext>
            </a:extLst>
          </p:cNvPr>
          <p:cNvSpPr/>
          <p:nvPr/>
        </p:nvSpPr>
        <p:spPr>
          <a:xfrm flipV="1">
            <a:off x="2048172" y="2948119"/>
            <a:ext cx="249471" cy="144494"/>
          </a:xfrm>
          <a:prstGeom prst="leftRightArrow">
            <a:avLst/>
          </a:prstGeom>
          <a:solidFill>
            <a:srgbClr val="FFFFFF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alibri"/>
              <a:ea typeface="ＭＳ Ｐゴシック"/>
              <a:cs typeface="Calibri"/>
            </a:endParaRP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660DED7D-F507-7847-B9DD-6703488A1502}"/>
              </a:ext>
            </a:extLst>
          </p:cNvPr>
          <p:cNvSpPr/>
          <p:nvPr/>
        </p:nvSpPr>
        <p:spPr>
          <a:xfrm>
            <a:off x="6248513" y="2996286"/>
            <a:ext cx="1576099" cy="280474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ＭＳ Ｐゴシック"/>
                <a:cs typeface="Calibri"/>
              </a:rPr>
              <a:t>Reference Data</a:t>
            </a:r>
          </a:p>
        </p:txBody>
      </p:sp>
      <p:sp>
        <p:nvSpPr>
          <p:cNvPr id="123" name="Bent Arrow 122">
            <a:extLst>
              <a:ext uri="{FF2B5EF4-FFF2-40B4-BE49-F238E27FC236}">
                <a16:creationId xmlns:a16="http://schemas.microsoft.com/office/drawing/2014/main" id="{BA57BC14-E11E-4242-BF70-410F48C32F87}"/>
              </a:ext>
            </a:extLst>
          </p:cNvPr>
          <p:cNvSpPr/>
          <p:nvPr/>
        </p:nvSpPr>
        <p:spPr>
          <a:xfrm flipV="1">
            <a:off x="5783735" y="2067090"/>
            <a:ext cx="436411" cy="785596"/>
          </a:xfrm>
          <a:prstGeom prst="bentArrow">
            <a:avLst>
              <a:gd name="adj1" fmla="val 10370"/>
              <a:gd name="adj2" fmla="val 14028"/>
              <a:gd name="adj3" fmla="val 25000"/>
              <a:gd name="adj4" fmla="val 43750"/>
            </a:avLst>
          </a:prstGeom>
          <a:solidFill>
            <a:srgbClr val="FFFFFF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alibri"/>
              <a:ea typeface="ＭＳ Ｐゴシック"/>
              <a:cs typeface="Calibri"/>
            </a:endParaRPr>
          </a:p>
        </p:txBody>
      </p:sp>
      <p:sp>
        <p:nvSpPr>
          <p:cNvPr id="124" name="Bent Arrow 123">
            <a:extLst>
              <a:ext uri="{FF2B5EF4-FFF2-40B4-BE49-F238E27FC236}">
                <a16:creationId xmlns:a16="http://schemas.microsoft.com/office/drawing/2014/main" id="{41F45D29-C506-4646-B05A-852E742C933A}"/>
              </a:ext>
            </a:extLst>
          </p:cNvPr>
          <p:cNvSpPr/>
          <p:nvPr/>
        </p:nvSpPr>
        <p:spPr>
          <a:xfrm flipH="1" flipV="1">
            <a:off x="5444797" y="1700785"/>
            <a:ext cx="377747" cy="686546"/>
          </a:xfrm>
          <a:prstGeom prst="bentArrow">
            <a:avLst>
              <a:gd name="adj1" fmla="val 10370"/>
              <a:gd name="adj2" fmla="val 14028"/>
              <a:gd name="adj3" fmla="val 25000"/>
              <a:gd name="adj4" fmla="val 43750"/>
            </a:avLst>
          </a:prstGeom>
          <a:solidFill>
            <a:srgbClr val="FFFFFF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alibri"/>
              <a:ea typeface="ＭＳ Ｐゴシック"/>
              <a:cs typeface="Calibri"/>
            </a:endParaRPr>
          </a:p>
        </p:txBody>
      </p:sp>
      <p:sp>
        <p:nvSpPr>
          <p:cNvPr id="125" name="Left-Right Arrow 124">
            <a:extLst>
              <a:ext uri="{FF2B5EF4-FFF2-40B4-BE49-F238E27FC236}">
                <a16:creationId xmlns:a16="http://schemas.microsoft.com/office/drawing/2014/main" id="{D8F99565-4DEB-DA40-B8DA-BDBFE8033302}"/>
              </a:ext>
            </a:extLst>
          </p:cNvPr>
          <p:cNvSpPr/>
          <p:nvPr/>
        </p:nvSpPr>
        <p:spPr>
          <a:xfrm>
            <a:off x="5477678" y="1616322"/>
            <a:ext cx="777872" cy="131423"/>
          </a:xfrm>
          <a:prstGeom prst="leftRightArrow">
            <a:avLst/>
          </a:prstGeom>
          <a:solidFill>
            <a:srgbClr val="FFFFFF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alibri"/>
              <a:ea typeface="ＭＳ Ｐゴシック"/>
              <a:cs typeface="Calibri"/>
            </a:endParaRPr>
          </a:p>
        </p:txBody>
      </p:sp>
      <p:sp>
        <p:nvSpPr>
          <p:cNvPr id="126" name="Bent Arrow 125">
            <a:extLst>
              <a:ext uri="{FF2B5EF4-FFF2-40B4-BE49-F238E27FC236}">
                <a16:creationId xmlns:a16="http://schemas.microsoft.com/office/drawing/2014/main" id="{2320F583-2093-EB43-9684-B27A9F3F078A}"/>
              </a:ext>
            </a:extLst>
          </p:cNvPr>
          <p:cNvSpPr/>
          <p:nvPr/>
        </p:nvSpPr>
        <p:spPr>
          <a:xfrm rot="5400000" flipH="1" flipV="1">
            <a:off x="5873000" y="1715320"/>
            <a:ext cx="561566" cy="482199"/>
          </a:xfrm>
          <a:prstGeom prst="bentArrow">
            <a:avLst>
              <a:gd name="adj1" fmla="val 9718"/>
              <a:gd name="adj2" fmla="val 12060"/>
              <a:gd name="adj3" fmla="val 11839"/>
              <a:gd name="adj4" fmla="val 43750"/>
            </a:avLst>
          </a:prstGeom>
          <a:solidFill>
            <a:srgbClr val="FFFFFF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alibri"/>
              <a:ea typeface="ＭＳ Ｐゴシック"/>
              <a:cs typeface="Calibri"/>
            </a:endParaRP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84F72688-1E1F-294E-BEDD-6AE1380699E4}"/>
              </a:ext>
            </a:extLst>
          </p:cNvPr>
          <p:cNvSpPr/>
          <p:nvPr/>
        </p:nvSpPr>
        <p:spPr>
          <a:xfrm>
            <a:off x="6241703" y="1942428"/>
            <a:ext cx="1580247" cy="503778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ＭＳ Ｐゴシック"/>
                <a:cs typeface="Calibri"/>
              </a:rPr>
              <a:t>Feedback Metadata</a:t>
            </a: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ＭＳ Ｐゴシック"/>
                <a:cs typeface="Calibri"/>
              </a:rPr>
              <a:t>(tags, comments, ratings, …)</a:t>
            </a: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D5DFFC7A-41DA-AE4C-852F-88E3666F87B3}"/>
              </a:ext>
            </a:extLst>
          </p:cNvPr>
          <p:cNvSpPr/>
          <p:nvPr/>
        </p:nvSpPr>
        <p:spPr>
          <a:xfrm rot="5400000">
            <a:off x="2419695" y="2283948"/>
            <a:ext cx="1844296" cy="239393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ＭＳ Ｐゴシック"/>
                <a:cs typeface="Calibri"/>
              </a:rPr>
              <a:t>Classification Schemes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EE2A8D39-2A44-2F4A-96FC-D7B9E6E3C292}"/>
              </a:ext>
            </a:extLst>
          </p:cNvPr>
          <p:cNvSpPr txBox="1"/>
          <p:nvPr/>
        </p:nvSpPr>
        <p:spPr bwMode="auto">
          <a:xfrm rot="5400000">
            <a:off x="3311312" y="2253240"/>
            <a:ext cx="727833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00" kern="1200" dirty="0">
                <a:solidFill>
                  <a:prstClr val="black"/>
                </a:solidFill>
                <a:latin typeface="Calibri" pitchFamily="-1" charset="0"/>
                <a:ea typeface="ＭＳ Ｐゴシック" charset="0"/>
              </a:rPr>
              <a:t>Classification</a:t>
            </a:r>
          </a:p>
        </p:txBody>
      </p:sp>
      <p:sp>
        <p:nvSpPr>
          <p:cNvPr id="130" name="Left-Right Arrow 129">
            <a:extLst>
              <a:ext uri="{FF2B5EF4-FFF2-40B4-BE49-F238E27FC236}">
                <a16:creationId xmlns:a16="http://schemas.microsoft.com/office/drawing/2014/main" id="{AAE022B0-B7B6-B947-9FB4-C07DCDAE0726}"/>
              </a:ext>
            </a:extLst>
          </p:cNvPr>
          <p:cNvSpPr/>
          <p:nvPr/>
        </p:nvSpPr>
        <p:spPr>
          <a:xfrm>
            <a:off x="3046042" y="2959909"/>
            <a:ext cx="205446" cy="139268"/>
          </a:xfrm>
          <a:prstGeom prst="leftRightArrow">
            <a:avLst/>
          </a:prstGeom>
          <a:solidFill>
            <a:srgbClr val="FFFFFF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alibri"/>
              <a:ea typeface="ＭＳ Ｐゴシック"/>
              <a:cs typeface="Calibri"/>
            </a:endParaRPr>
          </a:p>
        </p:txBody>
      </p:sp>
      <p:sp>
        <p:nvSpPr>
          <p:cNvPr id="131" name="Left-Right Arrow 130">
            <a:extLst>
              <a:ext uri="{FF2B5EF4-FFF2-40B4-BE49-F238E27FC236}">
                <a16:creationId xmlns:a16="http://schemas.microsoft.com/office/drawing/2014/main" id="{09D45480-A0C5-7145-8363-710BC210AFD8}"/>
              </a:ext>
            </a:extLst>
          </p:cNvPr>
          <p:cNvSpPr/>
          <p:nvPr/>
        </p:nvSpPr>
        <p:spPr>
          <a:xfrm>
            <a:off x="3099276" y="1654218"/>
            <a:ext cx="152285" cy="76723"/>
          </a:xfrm>
          <a:prstGeom prst="leftRightArrow">
            <a:avLst/>
          </a:prstGeom>
          <a:solidFill>
            <a:srgbClr val="FFFFFF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alibri"/>
              <a:ea typeface="ＭＳ Ｐゴシック"/>
              <a:cs typeface="Calibri"/>
            </a:endParaRPr>
          </a:p>
        </p:txBody>
      </p:sp>
      <p:sp>
        <p:nvSpPr>
          <p:cNvPr id="132" name="Left-Right Arrow 131">
            <a:extLst>
              <a:ext uri="{FF2B5EF4-FFF2-40B4-BE49-F238E27FC236}">
                <a16:creationId xmlns:a16="http://schemas.microsoft.com/office/drawing/2014/main" id="{A07D2591-D5D7-FC4B-871F-F32E1C45A409}"/>
              </a:ext>
            </a:extLst>
          </p:cNvPr>
          <p:cNvSpPr/>
          <p:nvPr/>
        </p:nvSpPr>
        <p:spPr>
          <a:xfrm>
            <a:off x="3442263" y="1650460"/>
            <a:ext cx="676276" cy="100705"/>
          </a:xfrm>
          <a:prstGeom prst="leftRightArrow">
            <a:avLst/>
          </a:prstGeom>
          <a:solidFill>
            <a:srgbClr val="FFFFFF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alibri"/>
              <a:ea typeface="ＭＳ Ｐゴシック"/>
              <a:cs typeface="Calibri"/>
            </a:endParaRPr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35DDEB87-E8E5-294F-83B9-776E1404FC35}"/>
              </a:ext>
            </a:extLst>
          </p:cNvPr>
          <p:cNvSpPr/>
          <p:nvPr/>
        </p:nvSpPr>
        <p:spPr>
          <a:xfrm>
            <a:off x="1246370" y="1101862"/>
            <a:ext cx="2237427" cy="236612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ＭＳ Ｐゴシック"/>
                <a:cs typeface="Calibri"/>
              </a:rPr>
              <a:t>Strategy</a:t>
            </a:r>
          </a:p>
        </p:txBody>
      </p:sp>
      <p:sp>
        <p:nvSpPr>
          <p:cNvPr id="134" name="Up-Down Arrow 133">
            <a:extLst>
              <a:ext uri="{FF2B5EF4-FFF2-40B4-BE49-F238E27FC236}">
                <a16:creationId xmlns:a16="http://schemas.microsoft.com/office/drawing/2014/main" id="{6DA12C44-527C-C941-B6DE-A934C669B51D}"/>
              </a:ext>
            </a:extLst>
          </p:cNvPr>
          <p:cNvSpPr/>
          <p:nvPr/>
        </p:nvSpPr>
        <p:spPr>
          <a:xfrm>
            <a:off x="2103117" y="1316508"/>
            <a:ext cx="148410" cy="204154"/>
          </a:xfrm>
          <a:prstGeom prst="upDownArrow">
            <a:avLst/>
          </a:prstGeom>
          <a:solidFill>
            <a:srgbClr val="FFFFFF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alibri"/>
              <a:ea typeface="ＭＳ Ｐゴシック"/>
              <a:cs typeface="Calibri"/>
            </a:endParaRPr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1A64F194-F58B-0C42-A37B-F3B48E633BFE}"/>
              </a:ext>
            </a:extLst>
          </p:cNvPr>
          <p:cNvSpPr/>
          <p:nvPr/>
        </p:nvSpPr>
        <p:spPr>
          <a:xfrm>
            <a:off x="4046044" y="1098455"/>
            <a:ext cx="1432089" cy="231951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ＭＳ Ｐゴシック"/>
                <a:cs typeface="Calibri"/>
              </a:rPr>
              <a:t>Subject Area Definition</a:t>
            </a:r>
          </a:p>
        </p:txBody>
      </p:sp>
      <p:sp>
        <p:nvSpPr>
          <p:cNvPr id="136" name="Up-Down Arrow 135">
            <a:extLst>
              <a:ext uri="{FF2B5EF4-FFF2-40B4-BE49-F238E27FC236}">
                <a16:creationId xmlns:a16="http://schemas.microsoft.com/office/drawing/2014/main" id="{4636334A-7DEE-4343-83E6-81AEB60673D6}"/>
              </a:ext>
            </a:extLst>
          </p:cNvPr>
          <p:cNvSpPr/>
          <p:nvPr/>
        </p:nvSpPr>
        <p:spPr>
          <a:xfrm>
            <a:off x="4650675" y="1309686"/>
            <a:ext cx="148410" cy="204154"/>
          </a:xfrm>
          <a:prstGeom prst="upDownArrow">
            <a:avLst/>
          </a:prstGeom>
          <a:solidFill>
            <a:srgbClr val="FFFFFF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alibri"/>
              <a:ea typeface="ＭＳ Ｐゴシック"/>
              <a:cs typeface="Calibri"/>
            </a:endParaRP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6F3E5FE2-953A-8541-965B-56426DD39697}"/>
              </a:ext>
            </a:extLst>
          </p:cNvPr>
          <p:cNvSpPr/>
          <p:nvPr/>
        </p:nvSpPr>
        <p:spPr>
          <a:xfrm>
            <a:off x="1232566" y="2326206"/>
            <a:ext cx="1858413" cy="228952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ＭＳ Ｐゴシック"/>
                <a:cs typeface="Calibri"/>
              </a:rPr>
              <a:t>Campaigns and Projects</a:t>
            </a:r>
          </a:p>
        </p:txBody>
      </p:sp>
      <p:sp>
        <p:nvSpPr>
          <p:cNvPr id="138" name="Up-Down Arrow 137">
            <a:extLst>
              <a:ext uri="{FF2B5EF4-FFF2-40B4-BE49-F238E27FC236}">
                <a16:creationId xmlns:a16="http://schemas.microsoft.com/office/drawing/2014/main" id="{989A14E5-429F-1842-8765-C167F0C11871}"/>
              </a:ext>
            </a:extLst>
          </p:cNvPr>
          <p:cNvSpPr/>
          <p:nvPr/>
        </p:nvSpPr>
        <p:spPr>
          <a:xfrm>
            <a:off x="2107121" y="2130261"/>
            <a:ext cx="148410" cy="204154"/>
          </a:xfrm>
          <a:prstGeom prst="upDownArrow">
            <a:avLst/>
          </a:prstGeom>
          <a:solidFill>
            <a:srgbClr val="FFFFFF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alibri"/>
              <a:ea typeface="ＭＳ Ｐゴシック"/>
              <a:cs typeface="Calibri"/>
            </a:endParaRPr>
          </a:p>
        </p:txBody>
      </p:sp>
      <p:sp>
        <p:nvSpPr>
          <p:cNvPr id="139" name="Up-Down Arrow 138">
            <a:extLst>
              <a:ext uri="{FF2B5EF4-FFF2-40B4-BE49-F238E27FC236}">
                <a16:creationId xmlns:a16="http://schemas.microsoft.com/office/drawing/2014/main" id="{CD3D2128-62FD-1348-A7D9-2BBB3527B7F1}"/>
              </a:ext>
            </a:extLst>
          </p:cNvPr>
          <p:cNvSpPr/>
          <p:nvPr/>
        </p:nvSpPr>
        <p:spPr>
          <a:xfrm>
            <a:off x="3262884" y="1310418"/>
            <a:ext cx="148410" cy="204154"/>
          </a:xfrm>
          <a:prstGeom prst="upDownArrow">
            <a:avLst/>
          </a:prstGeom>
          <a:solidFill>
            <a:srgbClr val="FFFFFF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alibri"/>
              <a:ea typeface="ＭＳ Ｐゴシック"/>
              <a:cs typeface="Calibri"/>
            </a:endParaRPr>
          </a:p>
        </p:txBody>
      </p:sp>
      <p:sp>
        <p:nvSpPr>
          <p:cNvPr id="140" name="Up-Down Arrow 139">
            <a:extLst>
              <a:ext uri="{FF2B5EF4-FFF2-40B4-BE49-F238E27FC236}">
                <a16:creationId xmlns:a16="http://schemas.microsoft.com/office/drawing/2014/main" id="{4DF0C4C6-5C8A-DE47-9BEE-874F1F116E2E}"/>
              </a:ext>
            </a:extLst>
          </p:cNvPr>
          <p:cNvSpPr/>
          <p:nvPr/>
        </p:nvSpPr>
        <p:spPr>
          <a:xfrm>
            <a:off x="1584207" y="2536131"/>
            <a:ext cx="148410" cy="204154"/>
          </a:xfrm>
          <a:prstGeom prst="upDownArrow">
            <a:avLst/>
          </a:prstGeom>
          <a:solidFill>
            <a:srgbClr val="FFFFFF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alibri"/>
              <a:ea typeface="ＭＳ Ｐゴシック"/>
              <a:cs typeface="Calibri"/>
            </a:endParaRPr>
          </a:p>
        </p:txBody>
      </p:sp>
      <p:sp>
        <p:nvSpPr>
          <p:cNvPr id="141" name="Up-Down Arrow 140">
            <a:extLst>
              <a:ext uri="{FF2B5EF4-FFF2-40B4-BE49-F238E27FC236}">
                <a16:creationId xmlns:a16="http://schemas.microsoft.com/office/drawing/2014/main" id="{22995FA8-2547-404C-AD4C-4ECA91D41874}"/>
              </a:ext>
            </a:extLst>
          </p:cNvPr>
          <p:cNvSpPr/>
          <p:nvPr/>
        </p:nvSpPr>
        <p:spPr>
          <a:xfrm>
            <a:off x="2602026" y="2539228"/>
            <a:ext cx="148410" cy="204154"/>
          </a:xfrm>
          <a:prstGeom prst="upDownArrow">
            <a:avLst/>
          </a:prstGeom>
          <a:solidFill>
            <a:srgbClr val="FFFFFF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alibri"/>
              <a:ea typeface="ＭＳ Ｐゴシック"/>
              <a:cs typeface="Calibri"/>
            </a:endParaRP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B0F35B8B-9747-974F-9DCB-55F1A6BE0DF9}"/>
              </a:ext>
            </a:extLst>
          </p:cNvPr>
          <p:cNvSpPr txBox="1"/>
          <p:nvPr/>
        </p:nvSpPr>
        <p:spPr bwMode="auto">
          <a:xfrm>
            <a:off x="2264931" y="2125810"/>
            <a:ext cx="492443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00" kern="1200" dirty="0">
                <a:latin typeface="Calibri" pitchFamily="-1" charset="0"/>
                <a:ea typeface="ＭＳ Ｐゴシック" charset="0"/>
              </a:rPr>
              <a:t>Rollout</a:t>
            </a: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D8B5146A-069E-3349-89C6-B74E6A27A299}"/>
              </a:ext>
            </a:extLst>
          </p:cNvPr>
          <p:cNvSpPr/>
          <p:nvPr/>
        </p:nvSpPr>
        <p:spPr bwMode="auto">
          <a:xfrm>
            <a:off x="5596208" y="3413760"/>
            <a:ext cx="2287943" cy="1178560"/>
          </a:xfrm>
          <a:prstGeom prst="rect">
            <a:avLst/>
          </a:prstGeom>
          <a:solidFill>
            <a:srgbClr val="F79646">
              <a:lumMod val="40000"/>
              <a:lumOff val="60000"/>
            </a:srgbClr>
          </a:solidFill>
          <a:ln w="57150" cap="flat" cmpd="sng" algn="ctr">
            <a:solidFill>
              <a:srgbClr val="1F497D"/>
            </a:solidFill>
            <a:prstDash val="sysDash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alibri"/>
              <a:ea typeface="ＭＳ Ｐゴシック"/>
              <a:cs typeface="Calibri"/>
            </a:endParaRPr>
          </a:p>
        </p:txBody>
      </p:sp>
      <p:sp>
        <p:nvSpPr>
          <p:cNvPr id="144" name="Curved Left Arrow 143">
            <a:extLst>
              <a:ext uri="{FF2B5EF4-FFF2-40B4-BE49-F238E27FC236}">
                <a16:creationId xmlns:a16="http://schemas.microsoft.com/office/drawing/2014/main" id="{E4F013D0-7285-634D-B35E-1638B89D7AD4}"/>
              </a:ext>
            </a:extLst>
          </p:cNvPr>
          <p:cNvSpPr/>
          <p:nvPr/>
        </p:nvSpPr>
        <p:spPr>
          <a:xfrm flipV="1">
            <a:off x="5465084" y="3997432"/>
            <a:ext cx="211635" cy="429062"/>
          </a:xfrm>
          <a:prstGeom prst="curvedLeftArrow">
            <a:avLst/>
          </a:prstGeom>
          <a:solidFill>
            <a:srgbClr val="FFFFFF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alibri"/>
              <a:ea typeface="ＭＳ Ｐゴシック"/>
              <a:cs typeface="Calibri"/>
            </a:endParaRPr>
          </a:p>
        </p:txBody>
      </p:sp>
      <p:sp>
        <p:nvSpPr>
          <p:cNvPr id="145" name="Oval 144">
            <a:extLst>
              <a:ext uri="{FF2B5EF4-FFF2-40B4-BE49-F238E27FC236}">
                <a16:creationId xmlns:a16="http://schemas.microsoft.com/office/drawing/2014/main" id="{9D8BF40F-68A2-354B-BB95-47032D82C9DA}"/>
              </a:ext>
            </a:extLst>
          </p:cNvPr>
          <p:cNvSpPr/>
          <p:nvPr/>
        </p:nvSpPr>
        <p:spPr bwMode="auto">
          <a:xfrm>
            <a:off x="5236058" y="2760494"/>
            <a:ext cx="280991" cy="217524"/>
          </a:xfrm>
          <a:prstGeom prst="ellipse">
            <a:avLst/>
          </a:prstGeom>
          <a:solidFill>
            <a:srgbClr val="FFCC33"/>
          </a:solidFill>
          <a:ln w="9525" cap="flat" cmpd="sng" algn="ctr">
            <a:solidFill>
              <a:srgbClr val="F79646">
                <a:lumMod val="7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E46C0A"/>
                </a:solidFill>
                <a:effectLst/>
                <a:uLnTx/>
                <a:uFillTx/>
                <a:latin typeface="Calibri"/>
                <a:ea typeface="ＭＳ Ｐゴシック"/>
                <a:cs typeface="Calibri"/>
              </a:rPr>
              <a:t>2</a:t>
            </a:r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96DD4217-A599-0C47-829B-6CB1AFAC8622}"/>
              </a:ext>
            </a:extLst>
          </p:cNvPr>
          <p:cNvSpPr/>
          <p:nvPr/>
        </p:nvSpPr>
        <p:spPr>
          <a:xfrm>
            <a:off x="6244751" y="3469355"/>
            <a:ext cx="1586780" cy="1015212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ＭＳ Ｐゴシック"/>
                <a:cs typeface="Calibri"/>
              </a:rPr>
              <a:t>Discovery</a:t>
            </a: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ＭＳ Ｐゴシック"/>
                <a:cs typeface="Calibri"/>
              </a:rPr>
              <a:t>Metadata (profile data, technical classification, data classification,</a:t>
            </a: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ＭＳ Ｐゴシック"/>
                <a:cs typeface="Calibri"/>
              </a:rPr>
              <a:t>data quality assessment, …)</a:t>
            </a:r>
          </a:p>
        </p:txBody>
      </p:sp>
      <p:sp>
        <p:nvSpPr>
          <p:cNvPr id="147" name="Left-Right Arrow 146">
            <a:extLst>
              <a:ext uri="{FF2B5EF4-FFF2-40B4-BE49-F238E27FC236}">
                <a16:creationId xmlns:a16="http://schemas.microsoft.com/office/drawing/2014/main" id="{7CFFC089-A2C3-704F-B4C0-B4B56F8B86A8}"/>
              </a:ext>
            </a:extLst>
          </p:cNvPr>
          <p:cNvSpPr/>
          <p:nvPr/>
        </p:nvSpPr>
        <p:spPr>
          <a:xfrm>
            <a:off x="5456125" y="3702148"/>
            <a:ext cx="788669" cy="102288"/>
          </a:xfrm>
          <a:prstGeom prst="leftRightArrow">
            <a:avLst/>
          </a:prstGeom>
          <a:solidFill>
            <a:srgbClr val="FFFFFF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alibri"/>
              <a:ea typeface="ＭＳ Ｐゴシック"/>
              <a:cs typeface="Calibri"/>
            </a:endParaRP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5699CC3F-F35E-4D46-B60B-E61393435088}"/>
              </a:ext>
            </a:extLst>
          </p:cNvPr>
          <p:cNvSpPr txBox="1"/>
          <p:nvPr/>
        </p:nvSpPr>
        <p:spPr bwMode="auto">
          <a:xfrm>
            <a:off x="5551913" y="3521705"/>
            <a:ext cx="781785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00" kern="1200" dirty="0">
                <a:latin typeface="Calibri" pitchFamily="-1" charset="0"/>
                <a:ea typeface="ＭＳ Ｐゴシック" charset="0"/>
              </a:rPr>
              <a:t>Augmentation</a:t>
            </a:r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D94C3F44-2844-E24D-9F1A-13F8D190E625}"/>
              </a:ext>
            </a:extLst>
          </p:cNvPr>
          <p:cNvSpPr/>
          <p:nvPr/>
        </p:nvSpPr>
        <p:spPr bwMode="auto">
          <a:xfrm>
            <a:off x="1138315" y="3383281"/>
            <a:ext cx="2744190" cy="589280"/>
          </a:xfrm>
          <a:prstGeom prst="rect">
            <a:avLst/>
          </a:prstGeom>
          <a:solidFill>
            <a:srgbClr val="EEECE1">
              <a:lumMod val="75000"/>
            </a:srgbClr>
          </a:solidFill>
          <a:ln w="57150" cap="flat" cmpd="sng" algn="ctr">
            <a:solidFill>
              <a:srgbClr val="1F497D"/>
            </a:solidFill>
            <a:prstDash val="sysDash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alibri"/>
              <a:ea typeface="ＭＳ Ｐゴシック"/>
              <a:cs typeface="Calibri"/>
            </a:endParaRP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A7334B63-6453-9A49-BA1E-E30783AF1200}"/>
              </a:ext>
            </a:extLst>
          </p:cNvPr>
          <p:cNvSpPr txBox="1"/>
          <p:nvPr/>
        </p:nvSpPr>
        <p:spPr bwMode="auto">
          <a:xfrm>
            <a:off x="1748432" y="3352449"/>
            <a:ext cx="659155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00" kern="1200" dirty="0">
                <a:solidFill>
                  <a:prstClr val="black"/>
                </a:solidFill>
                <a:latin typeface="Calibri" pitchFamily="-1" charset="0"/>
                <a:ea typeface="ＭＳ Ｐゴシック" charset="0"/>
              </a:rPr>
              <a:t>Instrument</a:t>
            </a: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19E917DE-3552-014E-AC5B-9A036EFBA341}"/>
              </a:ext>
            </a:extLst>
          </p:cNvPr>
          <p:cNvSpPr txBox="1"/>
          <p:nvPr/>
        </p:nvSpPr>
        <p:spPr bwMode="auto">
          <a:xfrm>
            <a:off x="3420385" y="3475267"/>
            <a:ext cx="659606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00" kern="1200" dirty="0">
                <a:latin typeface="Calibri" pitchFamily="-1" charset="0"/>
                <a:ea typeface="ＭＳ Ｐゴシック" charset="0"/>
              </a:rPr>
              <a:t>Association</a:t>
            </a:r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1C6F9679-7B60-2C4C-A046-FB69A1CB89D6}"/>
              </a:ext>
            </a:extLst>
          </p:cNvPr>
          <p:cNvSpPr/>
          <p:nvPr/>
        </p:nvSpPr>
        <p:spPr>
          <a:xfrm>
            <a:off x="1249258" y="3526071"/>
            <a:ext cx="2222354" cy="388823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ＭＳ Ｐゴシック"/>
                <a:cs typeface="Calibri"/>
              </a:rPr>
              <a:t>Information Process</a:t>
            </a: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ＭＳ Ｐゴシック"/>
                <a:cs typeface="Calibri"/>
              </a:rPr>
              <a:t>Instrumentation (design lineage)</a:t>
            </a:r>
          </a:p>
        </p:txBody>
      </p:sp>
      <p:sp>
        <p:nvSpPr>
          <p:cNvPr id="153" name="Left-Right Arrow 152">
            <a:extLst>
              <a:ext uri="{FF2B5EF4-FFF2-40B4-BE49-F238E27FC236}">
                <a16:creationId xmlns:a16="http://schemas.microsoft.com/office/drawing/2014/main" id="{0DA557A6-C80A-5049-B3E6-54AF7AC2AA24}"/>
              </a:ext>
            </a:extLst>
          </p:cNvPr>
          <p:cNvSpPr/>
          <p:nvPr/>
        </p:nvSpPr>
        <p:spPr>
          <a:xfrm>
            <a:off x="3422959" y="3634734"/>
            <a:ext cx="706844" cy="118078"/>
          </a:xfrm>
          <a:prstGeom prst="leftRightArrow">
            <a:avLst/>
          </a:prstGeom>
          <a:solidFill>
            <a:srgbClr val="FFFFFF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alibri"/>
              <a:ea typeface="ＭＳ Ｐゴシック"/>
              <a:cs typeface="Calibri"/>
            </a:endParaRPr>
          </a:p>
        </p:txBody>
      </p:sp>
      <p:sp>
        <p:nvSpPr>
          <p:cNvPr id="154" name="Up-Down Arrow 153">
            <a:extLst>
              <a:ext uri="{FF2B5EF4-FFF2-40B4-BE49-F238E27FC236}">
                <a16:creationId xmlns:a16="http://schemas.microsoft.com/office/drawing/2014/main" id="{40DA4FF3-A612-AF45-BED3-5BD200017A27}"/>
              </a:ext>
            </a:extLst>
          </p:cNvPr>
          <p:cNvSpPr/>
          <p:nvPr/>
        </p:nvSpPr>
        <p:spPr>
          <a:xfrm>
            <a:off x="1574050" y="3277838"/>
            <a:ext cx="156717" cy="318829"/>
          </a:xfrm>
          <a:prstGeom prst="upDownArrow">
            <a:avLst/>
          </a:prstGeom>
          <a:solidFill>
            <a:srgbClr val="FFFFFF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alibri"/>
              <a:ea typeface="ＭＳ Ｐゴシック"/>
              <a:cs typeface="Calibri"/>
            </a:endParaRPr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34791AC2-E49A-724E-92F2-0C5504A26A75}"/>
              </a:ext>
            </a:extLst>
          </p:cNvPr>
          <p:cNvSpPr/>
          <p:nvPr/>
        </p:nvSpPr>
        <p:spPr bwMode="auto">
          <a:xfrm>
            <a:off x="5795024" y="4085463"/>
            <a:ext cx="280990" cy="217524"/>
          </a:xfrm>
          <a:prstGeom prst="ellipse">
            <a:avLst/>
          </a:prstGeom>
          <a:solidFill>
            <a:srgbClr val="FFCC33"/>
          </a:solidFill>
          <a:ln w="9525" cap="flat" cmpd="sng" algn="ctr">
            <a:solidFill>
              <a:srgbClr val="F79646">
                <a:lumMod val="7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E46C0A"/>
                </a:solidFill>
                <a:effectLst/>
                <a:uLnTx/>
                <a:uFillTx/>
                <a:latin typeface="Calibri"/>
                <a:ea typeface="ＭＳ Ｐゴシック"/>
                <a:cs typeface="Calibri"/>
              </a:rPr>
              <a:t>6</a:t>
            </a:r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18532559-A834-8A4C-B419-5F1D5C66DD3F}"/>
              </a:ext>
            </a:extLst>
          </p:cNvPr>
          <p:cNvSpPr/>
          <p:nvPr/>
        </p:nvSpPr>
        <p:spPr bwMode="auto">
          <a:xfrm>
            <a:off x="3559824" y="3313303"/>
            <a:ext cx="280990" cy="217524"/>
          </a:xfrm>
          <a:prstGeom prst="ellipse">
            <a:avLst/>
          </a:prstGeom>
          <a:solidFill>
            <a:srgbClr val="FFCC33"/>
          </a:solidFill>
          <a:ln w="9525" cap="flat" cmpd="sng" algn="ctr">
            <a:solidFill>
              <a:srgbClr val="F79646">
                <a:lumMod val="7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E46C0A"/>
                </a:solidFill>
                <a:effectLst/>
                <a:uLnTx/>
                <a:uFillTx/>
                <a:latin typeface="Calibri"/>
                <a:ea typeface="ＭＳ Ｐゴシック"/>
                <a:cs typeface="Calibri"/>
              </a:rPr>
              <a:t>7</a:t>
            </a:r>
          </a:p>
        </p:txBody>
      </p:sp>
      <p:sp>
        <p:nvSpPr>
          <p:cNvPr id="157" name="Rectangle 156">
            <a:extLst>
              <a:ext uri="{FF2B5EF4-FFF2-40B4-BE49-F238E27FC236}">
                <a16:creationId xmlns:a16="http://schemas.microsoft.com/office/drawing/2014/main" id="{12506D69-8060-294E-89E6-15FBBE50D148}"/>
              </a:ext>
            </a:extLst>
          </p:cNvPr>
          <p:cNvSpPr/>
          <p:nvPr/>
        </p:nvSpPr>
        <p:spPr bwMode="auto">
          <a:xfrm>
            <a:off x="1119187" y="3967344"/>
            <a:ext cx="2761528" cy="649480"/>
          </a:xfrm>
          <a:prstGeom prst="rect">
            <a:avLst/>
          </a:prstGeom>
          <a:solidFill>
            <a:srgbClr val="FFFF66"/>
          </a:solidFill>
          <a:ln w="57150" cap="flat" cmpd="sng" algn="ctr">
            <a:solidFill>
              <a:srgbClr val="1F497D"/>
            </a:solidFill>
            <a:prstDash val="sysDash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alibri"/>
              <a:ea typeface="ＭＳ Ｐゴシック"/>
              <a:cs typeface="Calibri"/>
            </a:endParaRPr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FB80DCAE-3D8C-D445-AFB0-5D8F9903C3C1}"/>
              </a:ext>
            </a:extLst>
          </p:cNvPr>
          <p:cNvSpPr/>
          <p:nvPr/>
        </p:nvSpPr>
        <p:spPr>
          <a:xfrm>
            <a:off x="4032169" y="4215167"/>
            <a:ext cx="1447919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900" kern="1200" dirty="0">
                <a:solidFill>
                  <a:srgbClr val="1F497D"/>
                </a:solidFill>
                <a:latin typeface="Calibri"/>
                <a:ea typeface="ＭＳ Ｐゴシック"/>
                <a:cs typeface="Calibri"/>
              </a:rPr>
              <a:t>Connectors</a:t>
            </a:r>
          </a:p>
        </p:txBody>
      </p:sp>
      <p:sp>
        <p:nvSpPr>
          <p:cNvPr id="159" name="Rectangle 158">
            <a:extLst>
              <a:ext uri="{FF2B5EF4-FFF2-40B4-BE49-F238E27FC236}">
                <a16:creationId xmlns:a16="http://schemas.microsoft.com/office/drawing/2014/main" id="{C562CBCC-5198-BC43-8DF8-FBC36A837A6C}"/>
              </a:ext>
            </a:extLst>
          </p:cNvPr>
          <p:cNvSpPr/>
          <p:nvPr/>
        </p:nvSpPr>
        <p:spPr>
          <a:xfrm>
            <a:off x="1250157" y="4078941"/>
            <a:ext cx="2206248" cy="433294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ＭＳ Ｐゴシック"/>
                <a:cs typeface="Calibri"/>
              </a:rPr>
              <a:t>Basic Types, Infrastructure and Systems</a:t>
            </a: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855738D7-7183-5349-825C-AB0ABA83D1EA}"/>
              </a:ext>
            </a:extLst>
          </p:cNvPr>
          <p:cNvSpPr txBox="1"/>
          <p:nvPr/>
        </p:nvSpPr>
        <p:spPr bwMode="auto">
          <a:xfrm>
            <a:off x="3459544" y="4084772"/>
            <a:ext cx="46679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00" kern="1200" dirty="0">
                <a:solidFill>
                  <a:prstClr val="black"/>
                </a:solidFill>
                <a:latin typeface="Calibri" pitchFamily="-1" charset="0"/>
                <a:ea typeface="ＭＳ Ｐゴシック" charset="0"/>
              </a:rPr>
              <a:t>Access</a:t>
            </a:r>
          </a:p>
        </p:txBody>
      </p:sp>
      <p:sp>
        <p:nvSpPr>
          <p:cNvPr id="161" name="Left-Right Arrow 160">
            <a:extLst>
              <a:ext uri="{FF2B5EF4-FFF2-40B4-BE49-F238E27FC236}">
                <a16:creationId xmlns:a16="http://schemas.microsoft.com/office/drawing/2014/main" id="{D9EE7EF7-8BB5-A044-99AA-E63DBB0E8620}"/>
              </a:ext>
            </a:extLst>
          </p:cNvPr>
          <p:cNvSpPr/>
          <p:nvPr/>
        </p:nvSpPr>
        <p:spPr>
          <a:xfrm>
            <a:off x="3403264" y="4283815"/>
            <a:ext cx="706844" cy="123827"/>
          </a:xfrm>
          <a:prstGeom prst="leftRightArrow">
            <a:avLst/>
          </a:prstGeom>
          <a:solidFill>
            <a:srgbClr val="FFFFFF"/>
          </a:solidFill>
          <a:ln w="9525" cap="flat" cmpd="sng" algn="ctr">
            <a:solidFill>
              <a:srgbClr val="1F497D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alibri"/>
              <a:ea typeface="ＭＳ Ｐゴシック"/>
              <a:cs typeface="Calibri"/>
            </a:endParaRPr>
          </a:p>
        </p:txBody>
      </p:sp>
      <p:sp>
        <p:nvSpPr>
          <p:cNvPr id="162" name="Oval 161">
            <a:extLst>
              <a:ext uri="{FF2B5EF4-FFF2-40B4-BE49-F238E27FC236}">
                <a16:creationId xmlns:a16="http://schemas.microsoft.com/office/drawing/2014/main" id="{F0E95A7D-A2C7-E54A-BD12-664E167B0E02}"/>
              </a:ext>
            </a:extLst>
          </p:cNvPr>
          <p:cNvSpPr/>
          <p:nvPr/>
        </p:nvSpPr>
        <p:spPr bwMode="auto">
          <a:xfrm>
            <a:off x="1164183" y="4018694"/>
            <a:ext cx="280990" cy="217524"/>
          </a:xfrm>
          <a:prstGeom prst="ellipse">
            <a:avLst/>
          </a:prstGeom>
          <a:solidFill>
            <a:srgbClr val="FFCC33"/>
          </a:solidFill>
          <a:ln w="9525" cap="flat" cmpd="sng" algn="ctr">
            <a:solidFill>
              <a:srgbClr val="F79646">
                <a:lumMod val="7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E46C0A"/>
                </a:solidFill>
                <a:effectLst/>
                <a:uLnTx/>
                <a:uFillTx/>
                <a:latin typeface="Calibri"/>
                <a:ea typeface="ＭＳ Ｐゴシック"/>
                <a:cs typeface="Calibri"/>
              </a:rPr>
              <a:t>0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3E2467A-7D57-5344-BBD8-F08DA4FD6A4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Clr>
                <a:srgbClr val="434343"/>
              </a:buClr>
              <a:buSzPct val="25000"/>
              <a:buFont typeface="Arial"/>
              <a:buNone/>
            </a:pPr>
            <a:fld id="{00000000-1234-1234-1234-123412341234}" type="slidenum">
              <a:rPr lang="en-US" sz="1000" smtClean="0"/>
              <a:pPr>
                <a:buClr>
                  <a:srgbClr val="434343"/>
                </a:buClr>
                <a:buSzPct val="25000"/>
                <a:buFont typeface="Arial"/>
                <a:buNone/>
              </a:pPr>
              <a:t>24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7298822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12EBAC-6A49-2D48-9CFC-02F784452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Egeria in operation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FCE8D62-57E5-5445-BDC6-E5C83FC93E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1027113"/>
            <a:ext cx="3348446" cy="3660775"/>
          </a:xfrm>
        </p:spPr>
        <p:txBody>
          <a:bodyPr>
            <a:normAutofit fontScale="92500" lnSpcReduction="20000"/>
          </a:bodyPr>
          <a:lstStyle/>
          <a:p>
            <a:r>
              <a:rPr lang="en-US" sz="1800" dirty="0"/>
              <a:t>Egeria’s platform (in blue) runs in each deployment environment (cloud or on premises)</a:t>
            </a:r>
          </a:p>
          <a:p>
            <a:r>
              <a:rPr lang="en-US" sz="1800" dirty="0"/>
              <a:t>Egeria servers (orange circles) are deployed on the platform.  Each are specialized to support the metadata needs of specific technologies</a:t>
            </a:r>
          </a:p>
          <a:p>
            <a:r>
              <a:rPr lang="en-US" sz="1800" dirty="0"/>
              <a:t>Egeria manages the exchange of metadata between all parties.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A41A55-9A5C-414F-A698-B17C68ECBF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9886" y="337395"/>
            <a:ext cx="5508171" cy="4468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7948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457" name="Group 2"/>
          <p:cNvGrpSpPr>
            <a:grpSpLocks/>
          </p:cNvGrpSpPr>
          <p:nvPr/>
        </p:nvGrpSpPr>
        <p:grpSpPr bwMode="auto">
          <a:xfrm>
            <a:off x="838210" y="1078706"/>
            <a:ext cx="7561263" cy="3053800"/>
            <a:chOff x="573" y="1189"/>
            <a:chExt cx="4718" cy="2201"/>
          </a:xfrm>
        </p:grpSpPr>
        <p:sp>
          <p:nvSpPr>
            <p:cNvPr id="19458" name="AutoShape 3"/>
            <p:cNvSpPr>
              <a:spLocks noChangeAspect="1" noChangeArrowheads="1" noTextEdit="1"/>
            </p:cNvSpPr>
            <p:nvPr/>
          </p:nvSpPr>
          <p:spPr bwMode="auto">
            <a:xfrm>
              <a:off x="573" y="1189"/>
              <a:ext cx="4718" cy="19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9459" name="Freeform 4"/>
            <p:cNvSpPr>
              <a:spLocks/>
            </p:cNvSpPr>
            <p:nvPr/>
          </p:nvSpPr>
          <p:spPr bwMode="auto">
            <a:xfrm>
              <a:off x="3409" y="1712"/>
              <a:ext cx="777" cy="965"/>
            </a:xfrm>
            <a:custGeom>
              <a:avLst/>
              <a:gdLst>
                <a:gd name="T0" fmla="*/ 1 w 1554"/>
                <a:gd name="T1" fmla="*/ 0 h 2894"/>
                <a:gd name="T2" fmla="*/ 1 w 1554"/>
                <a:gd name="T3" fmla="*/ 0 h 2894"/>
                <a:gd name="T4" fmla="*/ 1 w 1554"/>
                <a:gd name="T5" fmla="*/ 0 h 2894"/>
                <a:gd name="T6" fmla="*/ 1 w 1554"/>
                <a:gd name="T7" fmla="*/ 0 h 2894"/>
                <a:gd name="T8" fmla="*/ 1 w 1554"/>
                <a:gd name="T9" fmla="*/ 0 h 2894"/>
                <a:gd name="T10" fmla="*/ 1 w 1554"/>
                <a:gd name="T11" fmla="*/ 0 h 2894"/>
                <a:gd name="T12" fmla="*/ 1 w 1554"/>
                <a:gd name="T13" fmla="*/ 0 h 2894"/>
                <a:gd name="T14" fmla="*/ 1 w 1554"/>
                <a:gd name="T15" fmla="*/ 0 h 2894"/>
                <a:gd name="T16" fmla="*/ 1 w 1554"/>
                <a:gd name="T17" fmla="*/ 0 h 2894"/>
                <a:gd name="T18" fmla="*/ 1 w 1554"/>
                <a:gd name="T19" fmla="*/ 0 h 2894"/>
                <a:gd name="T20" fmla="*/ 1 w 1554"/>
                <a:gd name="T21" fmla="*/ 0 h 2894"/>
                <a:gd name="T22" fmla="*/ 1 w 1554"/>
                <a:gd name="T23" fmla="*/ 0 h 2894"/>
                <a:gd name="T24" fmla="*/ 1 w 1554"/>
                <a:gd name="T25" fmla="*/ 0 h 2894"/>
                <a:gd name="T26" fmla="*/ 1 w 1554"/>
                <a:gd name="T27" fmla="*/ 0 h 2894"/>
                <a:gd name="T28" fmla="*/ 1 w 1554"/>
                <a:gd name="T29" fmla="*/ 0 h 2894"/>
                <a:gd name="T30" fmla="*/ 1 w 1554"/>
                <a:gd name="T31" fmla="*/ 0 h 2894"/>
                <a:gd name="T32" fmla="*/ 1 w 1554"/>
                <a:gd name="T33" fmla="*/ 0 h 2894"/>
                <a:gd name="T34" fmla="*/ 1 w 1554"/>
                <a:gd name="T35" fmla="*/ 0 h 2894"/>
                <a:gd name="T36" fmla="*/ 1 w 1554"/>
                <a:gd name="T37" fmla="*/ 0 h 2894"/>
                <a:gd name="T38" fmla="*/ 1 w 1554"/>
                <a:gd name="T39" fmla="*/ 0 h 2894"/>
                <a:gd name="T40" fmla="*/ 1 w 1554"/>
                <a:gd name="T41" fmla="*/ 0 h 2894"/>
                <a:gd name="T42" fmla="*/ 1 w 1554"/>
                <a:gd name="T43" fmla="*/ 0 h 2894"/>
                <a:gd name="T44" fmla="*/ 1 w 1554"/>
                <a:gd name="T45" fmla="*/ 0 h 2894"/>
                <a:gd name="T46" fmla="*/ 1 w 1554"/>
                <a:gd name="T47" fmla="*/ 0 h 2894"/>
                <a:gd name="T48" fmla="*/ 1 w 1554"/>
                <a:gd name="T49" fmla="*/ 0 h 2894"/>
                <a:gd name="T50" fmla="*/ 1 w 1554"/>
                <a:gd name="T51" fmla="*/ 0 h 2894"/>
                <a:gd name="T52" fmla="*/ 1 w 1554"/>
                <a:gd name="T53" fmla="*/ 0 h 2894"/>
                <a:gd name="T54" fmla="*/ 1 w 1554"/>
                <a:gd name="T55" fmla="*/ 0 h 2894"/>
                <a:gd name="T56" fmla="*/ 1 w 1554"/>
                <a:gd name="T57" fmla="*/ 0 h 2894"/>
                <a:gd name="T58" fmla="*/ 1 w 1554"/>
                <a:gd name="T59" fmla="*/ 0 h 2894"/>
                <a:gd name="T60" fmla="*/ 1 w 1554"/>
                <a:gd name="T61" fmla="*/ 0 h 2894"/>
                <a:gd name="T62" fmla="*/ 1 w 1554"/>
                <a:gd name="T63" fmla="*/ 0 h 2894"/>
                <a:gd name="T64" fmla="*/ 1 w 1554"/>
                <a:gd name="T65" fmla="*/ 0 h 2894"/>
                <a:gd name="T66" fmla="*/ 0 w 1554"/>
                <a:gd name="T67" fmla="*/ 0 h 2894"/>
                <a:gd name="T68" fmla="*/ 1 w 1554"/>
                <a:gd name="T69" fmla="*/ 0 h 2894"/>
                <a:gd name="T70" fmla="*/ 1 w 1554"/>
                <a:gd name="T71" fmla="*/ 0 h 2894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1554"/>
                <a:gd name="T109" fmla="*/ 0 h 2894"/>
                <a:gd name="T110" fmla="*/ 1554 w 1554"/>
                <a:gd name="T111" fmla="*/ 2894 h 2894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1554" h="2894">
                  <a:moveTo>
                    <a:pt x="1486" y="2887"/>
                  </a:moveTo>
                  <a:lnTo>
                    <a:pt x="1515" y="2876"/>
                  </a:lnTo>
                  <a:lnTo>
                    <a:pt x="1535" y="2838"/>
                  </a:lnTo>
                  <a:lnTo>
                    <a:pt x="1554" y="2707"/>
                  </a:lnTo>
                  <a:lnTo>
                    <a:pt x="1554" y="2665"/>
                  </a:lnTo>
                  <a:lnTo>
                    <a:pt x="1553" y="2618"/>
                  </a:lnTo>
                  <a:lnTo>
                    <a:pt x="1547" y="2519"/>
                  </a:lnTo>
                  <a:lnTo>
                    <a:pt x="1517" y="2295"/>
                  </a:lnTo>
                  <a:lnTo>
                    <a:pt x="1424" y="1841"/>
                  </a:lnTo>
                  <a:lnTo>
                    <a:pt x="1323" y="1529"/>
                  </a:lnTo>
                  <a:lnTo>
                    <a:pt x="1284" y="1492"/>
                  </a:lnTo>
                  <a:lnTo>
                    <a:pt x="1237" y="1467"/>
                  </a:lnTo>
                  <a:lnTo>
                    <a:pt x="1028" y="1373"/>
                  </a:lnTo>
                  <a:lnTo>
                    <a:pt x="976" y="1323"/>
                  </a:lnTo>
                  <a:lnTo>
                    <a:pt x="939" y="1245"/>
                  </a:lnTo>
                  <a:lnTo>
                    <a:pt x="923" y="1193"/>
                  </a:lnTo>
                  <a:lnTo>
                    <a:pt x="924" y="1170"/>
                  </a:lnTo>
                  <a:lnTo>
                    <a:pt x="933" y="1137"/>
                  </a:lnTo>
                  <a:lnTo>
                    <a:pt x="1020" y="953"/>
                  </a:lnTo>
                  <a:lnTo>
                    <a:pt x="1055" y="848"/>
                  </a:lnTo>
                  <a:lnTo>
                    <a:pt x="1071" y="786"/>
                  </a:lnTo>
                  <a:lnTo>
                    <a:pt x="1077" y="739"/>
                  </a:lnTo>
                  <a:lnTo>
                    <a:pt x="1077" y="702"/>
                  </a:lnTo>
                  <a:lnTo>
                    <a:pt x="1077" y="677"/>
                  </a:lnTo>
                  <a:lnTo>
                    <a:pt x="1076" y="647"/>
                  </a:lnTo>
                  <a:lnTo>
                    <a:pt x="1067" y="507"/>
                  </a:lnTo>
                  <a:lnTo>
                    <a:pt x="1035" y="280"/>
                  </a:lnTo>
                  <a:lnTo>
                    <a:pt x="941" y="128"/>
                  </a:lnTo>
                  <a:lnTo>
                    <a:pt x="830" y="4"/>
                  </a:lnTo>
                  <a:lnTo>
                    <a:pt x="814" y="0"/>
                  </a:lnTo>
                  <a:lnTo>
                    <a:pt x="792" y="0"/>
                  </a:lnTo>
                  <a:lnTo>
                    <a:pt x="749" y="16"/>
                  </a:lnTo>
                  <a:lnTo>
                    <a:pt x="723" y="39"/>
                  </a:lnTo>
                  <a:lnTo>
                    <a:pt x="720" y="48"/>
                  </a:lnTo>
                  <a:lnTo>
                    <a:pt x="729" y="58"/>
                  </a:lnTo>
                  <a:lnTo>
                    <a:pt x="700" y="23"/>
                  </a:lnTo>
                  <a:lnTo>
                    <a:pt x="664" y="6"/>
                  </a:lnTo>
                  <a:lnTo>
                    <a:pt x="646" y="3"/>
                  </a:lnTo>
                  <a:lnTo>
                    <a:pt x="630" y="13"/>
                  </a:lnTo>
                  <a:lnTo>
                    <a:pt x="543" y="110"/>
                  </a:lnTo>
                  <a:lnTo>
                    <a:pt x="462" y="224"/>
                  </a:lnTo>
                  <a:lnTo>
                    <a:pt x="452" y="417"/>
                  </a:lnTo>
                  <a:lnTo>
                    <a:pt x="452" y="540"/>
                  </a:lnTo>
                  <a:lnTo>
                    <a:pt x="448" y="621"/>
                  </a:lnTo>
                  <a:lnTo>
                    <a:pt x="432" y="660"/>
                  </a:lnTo>
                  <a:lnTo>
                    <a:pt x="418" y="703"/>
                  </a:lnTo>
                  <a:lnTo>
                    <a:pt x="418" y="728"/>
                  </a:lnTo>
                  <a:lnTo>
                    <a:pt x="416" y="750"/>
                  </a:lnTo>
                  <a:lnTo>
                    <a:pt x="416" y="773"/>
                  </a:lnTo>
                  <a:lnTo>
                    <a:pt x="416" y="806"/>
                  </a:lnTo>
                  <a:lnTo>
                    <a:pt x="452" y="875"/>
                  </a:lnTo>
                  <a:lnTo>
                    <a:pt x="489" y="946"/>
                  </a:lnTo>
                  <a:lnTo>
                    <a:pt x="538" y="1069"/>
                  </a:lnTo>
                  <a:lnTo>
                    <a:pt x="553" y="1132"/>
                  </a:lnTo>
                  <a:lnTo>
                    <a:pt x="550" y="1163"/>
                  </a:lnTo>
                  <a:lnTo>
                    <a:pt x="552" y="1187"/>
                  </a:lnTo>
                  <a:lnTo>
                    <a:pt x="553" y="1225"/>
                  </a:lnTo>
                  <a:lnTo>
                    <a:pt x="547" y="1259"/>
                  </a:lnTo>
                  <a:lnTo>
                    <a:pt x="530" y="1285"/>
                  </a:lnTo>
                  <a:lnTo>
                    <a:pt x="478" y="1330"/>
                  </a:lnTo>
                  <a:lnTo>
                    <a:pt x="423" y="1372"/>
                  </a:lnTo>
                  <a:lnTo>
                    <a:pt x="327" y="1375"/>
                  </a:lnTo>
                  <a:lnTo>
                    <a:pt x="211" y="1398"/>
                  </a:lnTo>
                  <a:lnTo>
                    <a:pt x="90" y="1490"/>
                  </a:lnTo>
                  <a:lnTo>
                    <a:pt x="56" y="1622"/>
                  </a:lnTo>
                  <a:lnTo>
                    <a:pt x="33" y="1763"/>
                  </a:lnTo>
                  <a:lnTo>
                    <a:pt x="4" y="2369"/>
                  </a:lnTo>
                  <a:lnTo>
                    <a:pt x="0" y="2852"/>
                  </a:lnTo>
                  <a:lnTo>
                    <a:pt x="471" y="2886"/>
                  </a:lnTo>
                  <a:lnTo>
                    <a:pt x="948" y="2894"/>
                  </a:lnTo>
                  <a:lnTo>
                    <a:pt x="1213" y="2894"/>
                  </a:lnTo>
                  <a:lnTo>
                    <a:pt x="1486" y="2887"/>
                  </a:lnTo>
                  <a:close/>
                </a:path>
              </a:pathLst>
            </a:custGeom>
            <a:solidFill>
              <a:srgbClr val="6E6E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9460" name="Freeform 5"/>
            <p:cNvSpPr>
              <a:spLocks/>
            </p:cNvSpPr>
            <p:nvPr/>
          </p:nvSpPr>
          <p:spPr bwMode="auto">
            <a:xfrm>
              <a:off x="4205" y="1742"/>
              <a:ext cx="789" cy="940"/>
            </a:xfrm>
            <a:custGeom>
              <a:avLst/>
              <a:gdLst>
                <a:gd name="T0" fmla="*/ 1 w 1577"/>
                <a:gd name="T1" fmla="*/ 0 h 2821"/>
                <a:gd name="T2" fmla="*/ 0 w 1577"/>
                <a:gd name="T3" fmla="*/ 0 h 2821"/>
                <a:gd name="T4" fmla="*/ 1 w 1577"/>
                <a:gd name="T5" fmla="*/ 0 h 2821"/>
                <a:gd name="T6" fmla="*/ 1 w 1577"/>
                <a:gd name="T7" fmla="*/ 0 h 2821"/>
                <a:gd name="T8" fmla="*/ 1 w 1577"/>
                <a:gd name="T9" fmla="*/ 0 h 2821"/>
                <a:gd name="T10" fmla="*/ 1 w 1577"/>
                <a:gd name="T11" fmla="*/ 0 h 2821"/>
                <a:gd name="T12" fmla="*/ 1 w 1577"/>
                <a:gd name="T13" fmla="*/ 0 h 2821"/>
                <a:gd name="T14" fmla="*/ 1 w 1577"/>
                <a:gd name="T15" fmla="*/ 0 h 2821"/>
                <a:gd name="T16" fmla="*/ 1 w 1577"/>
                <a:gd name="T17" fmla="*/ 0 h 2821"/>
                <a:gd name="T18" fmla="*/ 1 w 1577"/>
                <a:gd name="T19" fmla="*/ 0 h 2821"/>
                <a:gd name="T20" fmla="*/ 1 w 1577"/>
                <a:gd name="T21" fmla="*/ 0 h 2821"/>
                <a:gd name="T22" fmla="*/ 1 w 1577"/>
                <a:gd name="T23" fmla="*/ 0 h 2821"/>
                <a:gd name="T24" fmla="*/ 1 w 1577"/>
                <a:gd name="T25" fmla="*/ 0 h 2821"/>
                <a:gd name="T26" fmla="*/ 1 w 1577"/>
                <a:gd name="T27" fmla="*/ 0 h 2821"/>
                <a:gd name="T28" fmla="*/ 1 w 1577"/>
                <a:gd name="T29" fmla="*/ 0 h 2821"/>
                <a:gd name="T30" fmla="*/ 1 w 1577"/>
                <a:gd name="T31" fmla="*/ 0 h 2821"/>
                <a:gd name="T32" fmla="*/ 1 w 1577"/>
                <a:gd name="T33" fmla="*/ 0 h 2821"/>
                <a:gd name="T34" fmla="*/ 1 w 1577"/>
                <a:gd name="T35" fmla="*/ 0 h 2821"/>
                <a:gd name="T36" fmla="*/ 1 w 1577"/>
                <a:gd name="T37" fmla="*/ 0 h 2821"/>
                <a:gd name="T38" fmla="*/ 1 w 1577"/>
                <a:gd name="T39" fmla="*/ 0 h 2821"/>
                <a:gd name="T40" fmla="*/ 1 w 1577"/>
                <a:gd name="T41" fmla="*/ 0 h 2821"/>
                <a:gd name="T42" fmla="*/ 1 w 1577"/>
                <a:gd name="T43" fmla="*/ 0 h 2821"/>
                <a:gd name="T44" fmla="*/ 1 w 1577"/>
                <a:gd name="T45" fmla="*/ 0 h 2821"/>
                <a:gd name="T46" fmla="*/ 1 w 1577"/>
                <a:gd name="T47" fmla="*/ 0 h 2821"/>
                <a:gd name="T48" fmla="*/ 1 w 1577"/>
                <a:gd name="T49" fmla="*/ 0 h 2821"/>
                <a:gd name="T50" fmla="*/ 1 w 1577"/>
                <a:gd name="T51" fmla="*/ 0 h 2821"/>
                <a:gd name="T52" fmla="*/ 1 w 1577"/>
                <a:gd name="T53" fmla="*/ 0 h 2821"/>
                <a:gd name="T54" fmla="*/ 1 w 1577"/>
                <a:gd name="T55" fmla="*/ 0 h 2821"/>
                <a:gd name="T56" fmla="*/ 1 w 1577"/>
                <a:gd name="T57" fmla="*/ 0 h 2821"/>
                <a:gd name="T58" fmla="*/ 1 w 1577"/>
                <a:gd name="T59" fmla="*/ 0 h 2821"/>
                <a:gd name="T60" fmla="*/ 1 w 1577"/>
                <a:gd name="T61" fmla="*/ 0 h 2821"/>
                <a:gd name="T62" fmla="*/ 1 w 1577"/>
                <a:gd name="T63" fmla="*/ 0 h 2821"/>
                <a:gd name="T64" fmla="*/ 1 w 1577"/>
                <a:gd name="T65" fmla="*/ 0 h 2821"/>
                <a:gd name="T66" fmla="*/ 1 w 1577"/>
                <a:gd name="T67" fmla="*/ 0 h 2821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1577"/>
                <a:gd name="T103" fmla="*/ 0 h 2821"/>
                <a:gd name="T104" fmla="*/ 1577 w 1577"/>
                <a:gd name="T105" fmla="*/ 2821 h 2821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1577" h="2821">
                  <a:moveTo>
                    <a:pt x="31" y="2790"/>
                  </a:moveTo>
                  <a:lnTo>
                    <a:pt x="17" y="2757"/>
                  </a:lnTo>
                  <a:lnTo>
                    <a:pt x="7" y="2669"/>
                  </a:lnTo>
                  <a:lnTo>
                    <a:pt x="0" y="2396"/>
                  </a:lnTo>
                  <a:lnTo>
                    <a:pt x="14" y="1941"/>
                  </a:lnTo>
                  <a:lnTo>
                    <a:pt x="31" y="1831"/>
                  </a:lnTo>
                  <a:lnTo>
                    <a:pt x="60" y="1732"/>
                  </a:lnTo>
                  <a:lnTo>
                    <a:pt x="188" y="1521"/>
                  </a:lnTo>
                  <a:lnTo>
                    <a:pt x="260" y="1485"/>
                  </a:lnTo>
                  <a:lnTo>
                    <a:pt x="300" y="1463"/>
                  </a:lnTo>
                  <a:lnTo>
                    <a:pt x="319" y="1434"/>
                  </a:lnTo>
                  <a:lnTo>
                    <a:pt x="310" y="1405"/>
                  </a:lnTo>
                  <a:lnTo>
                    <a:pt x="291" y="1371"/>
                  </a:lnTo>
                  <a:lnTo>
                    <a:pt x="261" y="1306"/>
                  </a:lnTo>
                  <a:lnTo>
                    <a:pt x="261" y="1278"/>
                  </a:lnTo>
                  <a:lnTo>
                    <a:pt x="267" y="1246"/>
                  </a:lnTo>
                  <a:lnTo>
                    <a:pt x="288" y="1174"/>
                  </a:lnTo>
                  <a:lnTo>
                    <a:pt x="327" y="1041"/>
                  </a:lnTo>
                  <a:lnTo>
                    <a:pt x="331" y="894"/>
                  </a:lnTo>
                  <a:lnTo>
                    <a:pt x="331" y="855"/>
                  </a:lnTo>
                  <a:lnTo>
                    <a:pt x="331" y="835"/>
                  </a:lnTo>
                  <a:lnTo>
                    <a:pt x="330" y="813"/>
                  </a:lnTo>
                  <a:lnTo>
                    <a:pt x="327" y="745"/>
                  </a:lnTo>
                  <a:lnTo>
                    <a:pt x="305" y="612"/>
                  </a:lnTo>
                  <a:lnTo>
                    <a:pt x="294" y="542"/>
                  </a:lnTo>
                  <a:lnTo>
                    <a:pt x="291" y="510"/>
                  </a:lnTo>
                  <a:lnTo>
                    <a:pt x="290" y="482"/>
                  </a:lnTo>
                  <a:lnTo>
                    <a:pt x="319" y="329"/>
                  </a:lnTo>
                  <a:lnTo>
                    <a:pt x="372" y="185"/>
                  </a:lnTo>
                  <a:lnTo>
                    <a:pt x="455" y="74"/>
                  </a:lnTo>
                  <a:lnTo>
                    <a:pt x="508" y="25"/>
                  </a:lnTo>
                  <a:lnTo>
                    <a:pt x="556" y="0"/>
                  </a:lnTo>
                  <a:lnTo>
                    <a:pt x="584" y="10"/>
                  </a:lnTo>
                  <a:lnTo>
                    <a:pt x="614" y="29"/>
                  </a:lnTo>
                  <a:lnTo>
                    <a:pt x="696" y="75"/>
                  </a:lnTo>
                  <a:lnTo>
                    <a:pt x="725" y="64"/>
                  </a:lnTo>
                  <a:lnTo>
                    <a:pt x="756" y="55"/>
                  </a:lnTo>
                  <a:lnTo>
                    <a:pt x="801" y="87"/>
                  </a:lnTo>
                  <a:lnTo>
                    <a:pt x="852" y="144"/>
                  </a:lnTo>
                  <a:lnTo>
                    <a:pt x="931" y="274"/>
                  </a:lnTo>
                  <a:lnTo>
                    <a:pt x="979" y="420"/>
                  </a:lnTo>
                  <a:lnTo>
                    <a:pt x="1015" y="581"/>
                  </a:lnTo>
                  <a:lnTo>
                    <a:pt x="1058" y="900"/>
                  </a:lnTo>
                  <a:lnTo>
                    <a:pt x="1065" y="1150"/>
                  </a:lnTo>
                  <a:lnTo>
                    <a:pt x="1070" y="1236"/>
                  </a:lnTo>
                  <a:lnTo>
                    <a:pt x="1072" y="1284"/>
                  </a:lnTo>
                  <a:lnTo>
                    <a:pt x="1072" y="1306"/>
                  </a:lnTo>
                  <a:lnTo>
                    <a:pt x="1071" y="1326"/>
                  </a:lnTo>
                  <a:lnTo>
                    <a:pt x="1064" y="1358"/>
                  </a:lnTo>
                  <a:lnTo>
                    <a:pt x="1058" y="1392"/>
                  </a:lnTo>
                  <a:lnTo>
                    <a:pt x="1073" y="1423"/>
                  </a:lnTo>
                  <a:lnTo>
                    <a:pt x="1103" y="1454"/>
                  </a:lnTo>
                  <a:lnTo>
                    <a:pt x="1163" y="1501"/>
                  </a:lnTo>
                  <a:lnTo>
                    <a:pt x="1307" y="1616"/>
                  </a:lnTo>
                  <a:lnTo>
                    <a:pt x="1563" y="2106"/>
                  </a:lnTo>
                  <a:lnTo>
                    <a:pt x="1571" y="2210"/>
                  </a:lnTo>
                  <a:lnTo>
                    <a:pt x="1564" y="2226"/>
                  </a:lnTo>
                  <a:lnTo>
                    <a:pt x="1563" y="2256"/>
                  </a:lnTo>
                  <a:lnTo>
                    <a:pt x="1563" y="2281"/>
                  </a:lnTo>
                  <a:lnTo>
                    <a:pt x="1563" y="2315"/>
                  </a:lnTo>
                  <a:lnTo>
                    <a:pt x="1574" y="2617"/>
                  </a:lnTo>
                  <a:lnTo>
                    <a:pt x="1577" y="2751"/>
                  </a:lnTo>
                  <a:lnTo>
                    <a:pt x="1577" y="2775"/>
                  </a:lnTo>
                  <a:lnTo>
                    <a:pt x="1576" y="2793"/>
                  </a:lnTo>
                  <a:lnTo>
                    <a:pt x="1570" y="2809"/>
                  </a:lnTo>
                  <a:lnTo>
                    <a:pt x="763" y="2821"/>
                  </a:lnTo>
                  <a:lnTo>
                    <a:pt x="366" y="2816"/>
                  </a:lnTo>
                  <a:lnTo>
                    <a:pt x="31" y="2790"/>
                  </a:lnTo>
                  <a:close/>
                </a:path>
              </a:pathLst>
            </a:custGeom>
            <a:solidFill>
              <a:srgbClr val="6E6E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9461" name="Freeform 6"/>
            <p:cNvSpPr>
              <a:spLocks/>
            </p:cNvSpPr>
            <p:nvPr/>
          </p:nvSpPr>
          <p:spPr bwMode="auto">
            <a:xfrm>
              <a:off x="3800" y="1869"/>
              <a:ext cx="946" cy="925"/>
            </a:xfrm>
            <a:custGeom>
              <a:avLst/>
              <a:gdLst>
                <a:gd name="T0" fmla="*/ 0 w 1891"/>
                <a:gd name="T1" fmla="*/ 0 h 2775"/>
                <a:gd name="T2" fmla="*/ 1 w 1891"/>
                <a:gd name="T3" fmla="*/ 0 h 2775"/>
                <a:gd name="T4" fmla="*/ 1 w 1891"/>
                <a:gd name="T5" fmla="*/ 0 h 2775"/>
                <a:gd name="T6" fmla="*/ 1 w 1891"/>
                <a:gd name="T7" fmla="*/ 0 h 2775"/>
                <a:gd name="T8" fmla="*/ 1 w 1891"/>
                <a:gd name="T9" fmla="*/ 0 h 2775"/>
                <a:gd name="T10" fmla="*/ 1 w 1891"/>
                <a:gd name="T11" fmla="*/ 0 h 2775"/>
                <a:gd name="T12" fmla="*/ 1 w 1891"/>
                <a:gd name="T13" fmla="*/ 0 h 2775"/>
                <a:gd name="T14" fmla="*/ 1 w 1891"/>
                <a:gd name="T15" fmla="*/ 0 h 2775"/>
                <a:gd name="T16" fmla="*/ 1 w 1891"/>
                <a:gd name="T17" fmla="*/ 0 h 2775"/>
                <a:gd name="T18" fmla="*/ 1 w 1891"/>
                <a:gd name="T19" fmla="*/ 0 h 2775"/>
                <a:gd name="T20" fmla="*/ 1 w 1891"/>
                <a:gd name="T21" fmla="*/ 0 h 2775"/>
                <a:gd name="T22" fmla="*/ 1 w 1891"/>
                <a:gd name="T23" fmla="*/ 0 h 2775"/>
                <a:gd name="T24" fmla="*/ 1 w 1891"/>
                <a:gd name="T25" fmla="*/ 0 h 2775"/>
                <a:gd name="T26" fmla="*/ 1 w 1891"/>
                <a:gd name="T27" fmla="*/ 0 h 2775"/>
                <a:gd name="T28" fmla="*/ 1 w 1891"/>
                <a:gd name="T29" fmla="*/ 0 h 2775"/>
                <a:gd name="T30" fmla="*/ 1 w 1891"/>
                <a:gd name="T31" fmla="*/ 0 h 2775"/>
                <a:gd name="T32" fmla="*/ 1 w 1891"/>
                <a:gd name="T33" fmla="*/ 0 h 2775"/>
                <a:gd name="T34" fmla="*/ 1 w 1891"/>
                <a:gd name="T35" fmla="*/ 0 h 2775"/>
                <a:gd name="T36" fmla="*/ 1 w 1891"/>
                <a:gd name="T37" fmla="*/ 0 h 2775"/>
                <a:gd name="T38" fmla="*/ 1 w 1891"/>
                <a:gd name="T39" fmla="*/ 0 h 2775"/>
                <a:gd name="T40" fmla="*/ 1 w 1891"/>
                <a:gd name="T41" fmla="*/ 0 h 2775"/>
                <a:gd name="T42" fmla="*/ 1 w 1891"/>
                <a:gd name="T43" fmla="*/ 0 h 2775"/>
                <a:gd name="T44" fmla="*/ 1 w 1891"/>
                <a:gd name="T45" fmla="*/ 0 h 2775"/>
                <a:gd name="T46" fmla="*/ 1 w 1891"/>
                <a:gd name="T47" fmla="*/ 0 h 2775"/>
                <a:gd name="T48" fmla="*/ 1 w 1891"/>
                <a:gd name="T49" fmla="*/ 0 h 2775"/>
                <a:gd name="T50" fmla="*/ 1 w 1891"/>
                <a:gd name="T51" fmla="*/ 0 h 2775"/>
                <a:gd name="T52" fmla="*/ 1 w 1891"/>
                <a:gd name="T53" fmla="*/ 0 h 2775"/>
                <a:gd name="T54" fmla="*/ 1 w 1891"/>
                <a:gd name="T55" fmla="*/ 0 h 2775"/>
                <a:gd name="T56" fmla="*/ 1 w 1891"/>
                <a:gd name="T57" fmla="*/ 0 h 2775"/>
                <a:gd name="T58" fmla="*/ 1 w 1891"/>
                <a:gd name="T59" fmla="*/ 0 h 2775"/>
                <a:gd name="T60" fmla="*/ 1 w 1891"/>
                <a:gd name="T61" fmla="*/ 0 h 2775"/>
                <a:gd name="T62" fmla="*/ 1 w 1891"/>
                <a:gd name="T63" fmla="*/ 0 h 2775"/>
                <a:gd name="T64" fmla="*/ 1 w 1891"/>
                <a:gd name="T65" fmla="*/ 0 h 2775"/>
                <a:gd name="T66" fmla="*/ 1 w 1891"/>
                <a:gd name="T67" fmla="*/ 0 h 2775"/>
                <a:gd name="T68" fmla="*/ 1 w 1891"/>
                <a:gd name="T69" fmla="*/ 0 h 2775"/>
                <a:gd name="T70" fmla="*/ 1 w 1891"/>
                <a:gd name="T71" fmla="*/ 0 h 2775"/>
                <a:gd name="T72" fmla="*/ 1 w 1891"/>
                <a:gd name="T73" fmla="*/ 0 h 2775"/>
                <a:gd name="T74" fmla="*/ 0 w 1891"/>
                <a:gd name="T75" fmla="*/ 0 h 2775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1891"/>
                <a:gd name="T115" fmla="*/ 0 h 2775"/>
                <a:gd name="T116" fmla="*/ 1891 w 1891"/>
                <a:gd name="T117" fmla="*/ 2775 h 2775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1891" h="2775">
                  <a:moveTo>
                    <a:pt x="0" y="2723"/>
                  </a:moveTo>
                  <a:lnTo>
                    <a:pt x="86" y="1843"/>
                  </a:lnTo>
                  <a:lnTo>
                    <a:pt x="136" y="1713"/>
                  </a:lnTo>
                  <a:lnTo>
                    <a:pt x="212" y="1528"/>
                  </a:lnTo>
                  <a:lnTo>
                    <a:pt x="301" y="1508"/>
                  </a:lnTo>
                  <a:lnTo>
                    <a:pt x="477" y="1473"/>
                  </a:lnTo>
                  <a:lnTo>
                    <a:pt x="562" y="1426"/>
                  </a:lnTo>
                  <a:lnTo>
                    <a:pt x="633" y="1368"/>
                  </a:lnTo>
                  <a:lnTo>
                    <a:pt x="660" y="1209"/>
                  </a:lnTo>
                  <a:lnTo>
                    <a:pt x="575" y="997"/>
                  </a:lnTo>
                  <a:lnTo>
                    <a:pt x="519" y="978"/>
                  </a:lnTo>
                  <a:lnTo>
                    <a:pt x="468" y="748"/>
                  </a:lnTo>
                  <a:lnTo>
                    <a:pt x="503" y="689"/>
                  </a:lnTo>
                  <a:lnTo>
                    <a:pt x="487" y="462"/>
                  </a:lnTo>
                  <a:lnTo>
                    <a:pt x="493" y="249"/>
                  </a:lnTo>
                  <a:lnTo>
                    <a:pt x="554" y="165"/>
                  </a:lnTo>
                  <a:lnTo>
                    <a:pt x="679" y="21"/>
                  </a:lnTo>
                  <a:lnTo>
                    <a:pt x="779" y="0"/>
                  </a:lnTo>
                  <a:lnTo>
                    <a:pt x="910" y="0"/>
                  </a:lnTo>
                  <a:lnTo>
                    <a:pt x="1012" y="58"/>
                  </a:lnTo>
                  <a:lnTo>
                    <a:pt x="1097" y="165"/>
                  </a:lnTo>
                  <a:lnTo>
                    <a:pt x="1154" y="341"/>
                  </a:lnTo>
                  <a:lnTo>
                    <a:pt x="1167" y="496"/>
                  </a:lnTo>
                  <a:lnTo>
                    <a:pt x="1167" y="629"/>
                  </a:lnTo>
                  <a:lnTo>
                    <a:pt x="1220" y="652"/>
                  </a:lnTo>
                  <a:lnTo>
                    <a:pt x="1202" y="865"/>
                  </a:lnTo>
                  <a:lnTo>
                    <a:pt x="1130" y="903"/>
                  </a:lnTo>
                  <a:lnTo>
                    <a:pt x="1112" y="1033"/>
                  </a:lnTo>
                  <a:lnTo>
                    <a:pt x="1086" y="1179"/>
                  </a:lnTo>
                  <a:lnTo>
                    <a:pt x="1104" y="1293"/>
                  </a:lnTo>
                  <a:lnTo>
                    <a:pt x="1197" y="1368"/>
                  </a:lnTo>
                  <a:lnTo>
                    <a:pt x="1321" y="1411"/>
                  </a:lnTo>
                  <a:lnTo>
                    <a:pt x="1497" y="1448"/>
                  </a:lnTo>
                  <a:lnTo>
                    <a:pt x="1620" y="1459"/>
                  </a:lnTo>
                  <a:lnTo>
                    <a:pt x="1687" y="1579"/>
                  </a:lnTo>
                  <a:lnTo>
                    <a:pt x="1738" y="1687"/>
                  </a:lnTo>
                  <a:lnTo>
                    <a:pt x="1891" y="2775"/>
                  </a:lnTo>
                  <a:lnTo>
                    <a:pt x="0" y="2723"/>
                  </a:lnTo>
                  <a:close/>
                </a:path>
              </a:pathLst>
            </a:custGeom>
            <a:solidFill>
              <a:srgbClr val="808080"/>
            </a:solidFill>
            <a:ln w="1588">
              <a:solidFill>
                <a:srgbClr val="919191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9462" name="Freeform 7"/>
            <p:cNvSpPr>
              <a:spLocks/>
            </p:cNvSpPr>
            <p:nvPr/>
          </p:nvSpPr>
          <p:spPr bwMode="auto">
            <a:xfrm>
              <a:off x="1544" y="1762"/>
              <a:ext cx="739" cy="982"/>
            </a:xfrm>
            <a:custGeom>
              <a:avLst/>
              <a:gdLst>
                <a:gd name="T0" fmla="*/ 0 w 1479"/>
                <a:gd name="T1" fmla="*/ 0 h 2946"/>
                <a:gd name="T2" fmla="*/ 0 w 1479"/>
                <a:gd name="T3" fmla="*/ 0 h 2946"/>
                <a:gd name="T4" fmla="*/ 0 w 1479"/>
                <a:gd name="T5" fmla="*/ 0 h 2946"/>
                <a:gd name="T6" fmla="*/ 0 w 1479"/>
                <a:gd name="T7" fmla="*/ 0 h 2946"/>
                <a:gd name="T8" fmla="*/ 0 w 1479"/>
                <a:gd name="T9" fmla="*/ 0 h 2946"/>
                <a:gd name="T10" fmla="*/ 0 w 1479"/>
                <a:gd name="T11" fmla="*/ 0 h 2946"/>
                <a:gd name="T12" fmla="*/ 0 w 1479"/>
                <a:gd name="T13" fmla="*/ 0 h 2946"/>
                <a:gd name="T14" fmla="*/ 0 w 1479"/>
                <a:gd name="T15" fmla="*/ 0 h 2946"/>
                <a:gd name="T16" fmla="*/ 0 w 1479"/>
                <a:gd name="T17" fmla="*/ 0 h 2946"/>
                <a:gd name="T18" fmla="*/ 0 w 1479"/>
                <a:gd name="T19" fmla="*/ 0 h 2946"/>
                <a:gd name="T20" fmla="*/ 0 w 1479"/>
                <a:gd name="T21" fmla="*/ 0 h 2946"/>
                <a:gd name="T22" fmla="*/ 0 w 1479"/>
                <a:gd name="T23" fmla="*/ 0 h 2946"/>
                <a:gd name="T24" fmla="*/ 0 w 1479"/>
                <a:gd name="T25" fmla="*/ 0 h 2946"/>
                <a:gd name="T26" fmla="*/ 0 w 1479"/>
                <a:gd name="T27" fmla="*/ 0 h 2946"/>
                <a:gd name="T28" fmla="*/ 0 w 1479"/>
                <a:gd name="T29" fmla="*/ 0 h 2946"/>
                <a:gd name="T30" fmla="*/ 0 w 1479"/>
                <a:gd name="T31" fmla="*/ 0 h 2946"/>
                <a:gd name="T32" fmla="*/ 0 w 1479"/>
                <a:gd name="T33" fmla="*/ 0 h 2946"/>
                <a:gd name="T34" fmla="*/ 0 w 1479"/>
                <a:gd name="T35" fmla="*/ 0 h 2946"/>
                <a:gd name="T36" fmla="*/ 0 w 1479"/>
                <a:gd name="T37" fmla="*/ 0 h 2946"/>
                <a:gd name="T38" fmla="*/ 0 w 1479"/>
                <a:gd name="T39" fmla="*/ 0 h 2946"/>
                <a:gd name="T40" fmla="*/ 0 w 1479"/>
                <a:gd name="T41" fmla="*/ 0 h 2946"/>
                <a:gd name="T42" fmla="*/ 0 w 1479"/>
                <a:gd name="T43" fmla="*/ 0 h 2946"/>
                <a:gd name="T44" fmla="*/ 0 w 1479"/>
                <a:gd name="T45" fmla="*/ 0 h 2946"/>
                <a:gd name="T46" fmla="*/ 0 w 1479"/>
                <a:gd name="T47" fmla="*/ 0 h 2946"/>
                <a:gd name="T48" fmla="*/ 0 w 1479"/>
                <a:gd name="T49" fmla="*/ 0 h 2946"/>
                <a:gd name="T50" fmla="*/ 0 w 1479"/>
                <a:gd name="T51" fmla="*/ 0 h 2946"/>
                <a:gd name="T52" fmla="*/ 0 w 1479"/>
                <a:gd name="T53" fmla="*/ 0 h 2946"/>
                <a:gd name="T54" fmla="*/ 0 w 1479"/>
                <a:gd name="T55" fmla="*/ 0 h 2946"/>
                <a:gd name="T56" fmla="*/ 0 w 1479"/>
                <a:gd name="T57" fmla="*/ 0 h 2946"/>
                <a:gd name="T58" fmla="*/ 0 w 1479"/>
                <a:gd name="T59" fmla="*/ 0 h 2946"/>
                <a:gd name="T60" fmla="*/ 0 w 1479"/>
                <a:gd name="T61" fmla="*/ 0 h 2946"/>
                <a:gd name="T62" fmla="*/ 0 w 1479"/>
                <a:gd name="T63" fmla="*/ 0 h 2946"/>
                <a:gd name="T64" fmla="*/ 0 w 1479"/>
                <a:gd name="T65" fmla="*/ 0 h 2946"/>
                <a:gd name="T66" fmla="*/ 0 w 1479"/>
                <a:gd name="T67" fmla="*/ 0 h 2946"/>
                <a:gd name="T68" fmla="*/ 0 w 1479"/>
                <a:gd name="T69" fmla="*/ 0 h 2946"/>
                <a:gd name="T70" fmla="*/ 0 w 1479"/>
                <a:gd name="T71" fmla="*/ 0 h 2946"/>
                <a:gd name="T72" fmla="*/ 0 w 1479"/>
                <a:gd name="T73" fmla="*/ 0 h 2946"/>
                <a:gd name="T74" fmla="*/ 0 w 1479"/>
                <a:gd name="T75" fmla="*/ 0 h 2946"/>
                <a:gd name="T76" fmla="*/ 0 w 1479"/>
                <a:gd name="T77" fmla="*/ 0 h 294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1479"/>
                <a:gd name="T118" fmla="*/ 0 h 2946"/>
                <a:gd name="T119" fmla="*/ 1479 w 1479"/>
                <a:gd name="T120" fmla="*/ 2946 h 2946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1479" h="2946">
                  <a:moveTo>
                    <a:pt x="0" y="2946"/>
                  </a:moveTo>
                  <a:lnTo>
                    <a:pt x="20" y="1832"/>
                  </a:lnTo>
                  <a:lnTo>
                    <a:pt x="78" y="1502"/>
                  </a:lnTo>
                  <a:lnTo>
                    <a:pt x="195" y="1349"/>
                  </a:lnTo>
                  <a:lnTo>
                    <a:pt x="344" y="1324"/>
                  </a:lnTo>
                  <a:lnTo>
                    <a:pt x="474" y="1275"/>
                  </a:lnTo>
                  <a:lnTo>
                    <a:pt x="528" y="1167"/>
                  </a:lnTo>
                  <a:lnTo>
                    <a:pt x="532" y="1005"/>
                  </a:lnTo>
                  <a:lnTo>
                    <a:pt x="480" y="917"/>
                  </a:lnTo>
                  <a:lnTo>
                    <a:pt x="480" y="865"/>
                  </a:lnTo>
                  <a:lnTo>
                    <a:pt x="436" y="798"/>
                  </a:lnTo>
                  <a:lnTo>
                    <a:pt x="398" y="660"/>
                  </a:lnTo>
                  <a:lnTo>
                    <a:pt x="405" y="635"/>
                  </a:lnTo>
                  <a:lnTo>
                    <a:pt x="367" y="527"/>
                  </a:lnTo>
                  <a:lnTo>
                    <a:pt x="405" y="309"/>
                  </a:lnTo>
                  <a:lnTo>
                    <a:pt x="488" y="206"/>
                  </a:lnTo>
                  <a:lnTo>
                    <a:pt x="584" y="63"/>
                  </a:lnTo>
                  <a:lnTo>
                    <a:pt x="774" y="0"/>
                  </a:lnTo>
                  <a:lnTo>
                    <a:pt x="919" y="108"/>
                  </a:lnTo>
                  <a:lnTo>
                    <a:pt x="971" y="195"/>
                  </a:lnTo>
                  <a:lnTo>
                    <a:pt x="1054" y="238"/>
                  </a:lnTo>
                  <a:lnTo>
                    <a:pt x="1054" y="336"/>
                  </a:lnTo>
                  <a:lnTo>
                    <a:pt x="1063" y="391"/>
                  </a:lnTo>
                  <a:lnTo>
                    <a:pt x="1124" y="499"/>
                  </a:lnTo>
                  <a:lnTo>
                    <a:pt x="1075" y="651"/>
                  </a:lnTo>
                  <a:lnTo>
                    <a:pt x="1083" y="759"/>
                  </a:lnTo>
                  <a:lnTo>
                    <a:pt x="1038" y="865"/>
                  </a:lnTo>
                  <a:lnTo>
                    <a:pt x="1002" y="897"/>
                  </a:lnTo>
                  <a:lnTo>
                    <a:pt x="1002" y="949"/>
                  </a:lnTo>
                  <a:lnTo>
                    <a:pt x="957" y="1070"/>
                  </a:lnTo>
                  <a:lnTo>
                    <a:pt x="926" y="1167"/>
                  </a:lnTo>
                  <a:lnTo>
                    <a:pt x="1018" y="1275"/>
                  </a:lnTo>
                  <a:lnTo>
                    <a:pt x="1175" y="1380"/>
                  </a:lnTo>
                  <a:lnTo>
                    <a:pt x="1340" y="1489"/>
                  </a:lnTo>
                  <a:lnTo>
                    <a:pt x="1416" y="1617"/>
                  </a:lnTo>
                  <a:lnTo>
                    <a:pt x="1447" y="1789"/>
                  </a:lnTo>
                  <a:lnTo>
                    <a:pt x="1470" y="2052"/>
                  </a:lnTo>
                  <a:lnTo>
                    <a:pt x="1479" y="2817"/>
                  </a:lnTo>
                  <a:lnTo>
                    <a:pt x="0" y="2946"/>
                  </a:lnTo>
                  <a:close/>
                </a:path>
              </a:pathLst>
            </a:custGeom>
            <a:solidFill>
              <a:srgbClr val="6E6E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9463" name="Freeform 8"/>
            <p:cNvSpPr>
              <a:spLocks/>
            </p:cNvSpPr>
            <p:nvPr/>
          </p:nvSpPr>
          <p:spPr bwMode="auto">
            <a:xfrm>
              <a:off x="2100" y="1704"/>
              <a:ext cx="789" cy="1031"/>
            </a:xfrm>
            <a:custGeom>
              <a:avLst/>
              <a:gdLst>
                <a:gd name="T0" fmla="*/ 1 w 1577"/>
                <a:gd name="T1" fmla="*/ 0 h 3093"/>
                <a:gd name="T2" fmla="*/ 0 w 1577"/>
                <a:gd name="T3" fmla="*/ 0 h 3093"/>
                <a:gd name="T4" fmla="*/ 1 w 1577"/>
                <a:gd name="T5" fmla="*/ 0 h 3093"/>
                <a:gd name="T6" fmla="*/ 1 w 1577"/>
                <a:gd name="T7" fmla="*/ 0 h 3093"/>
                <a:gd name="T8" fmla="*/ 1 w 1577"/>
                <a:gd name="T9" fmla="*/ 0 h 3093"/>
                <a:gd name="T10" fmla="*/ 1 w 1577"/>
                <a:gd name="T11" fmla="*/ 0 h 3093"/>
                <a:gd name="T12" fmla="*/ 1 w 1577"/>
                <a:gd name="T13" fmla="*/ 0 h 3093"/>
                <a:gd name="T14" fmla="*/ 1 w 1577"/>
                <a:gd name="T15" fmla="*/ 0 h 3093"/>
                <a:gd name="T16" fmla="*/ 1 w 1577"/>
                <a:gd name="T17" fmla="*/ 0 h 3093"/>
                <a:gd name="T18" fmla="*/ 1 w 1577"/>
                <a:gd name="T19" fmla="*/ 0 h 3093"/>
                <a:gd name="T20" fmla="*/ 1 w 1577"/>
                <a:gd name="T21" fmla="*/ 0 h 3093"/>
                <a:gd name="T22" fmla="*/ 1 w 1577"/>
                <a:gd name="T23" fmla="*/ 0 h 3093"/>
                <a:gd name="T24" fmla="*/ 1 w 1577"/>
                <a:gd name="T25" fmla="*/ 0 h 3093"/>
                <a:gd name="T26" fmla="*/ 1 w 1577"/>
                <a:gd name="T27" fmla="*/ 0 h 3093"/>
                <a:gd name="T28" fmla="*/ 1 w 1577"/>
                <a:gd name="T29" fmla="*/ 0 h 3093"/>
                <a:gd name="T30" fmla="*/ 1 w 1577"/>
                <a:gd name="T31" fmla="*/ 0 h 3093"/>
                <a:gd name="T32" fmla="*/ 1 w 1577"/>
                <a:gd name="T33" fmla="*/ 0 h 3093"/>
                <a:gd name="T34" fmla="*/ 1 w 1577"/>
                <a:gd name="T35" fmla="*/ 0 h 3093"/>
                <a:gd name="T36" fmla="*/ 1 w 1577"/>
                <a:gd name="T37" fmla="*/ 0 h 3093"/>
                <a:gd name="T38" fmla="*/ 1 w 1577"/>
                <a:gd name="T39" fmla="*/ 0 h 3093"/>
                <a:gd name="T40" fmla="*/ 1 w 1577"/>
                <a:gd name="T41" fmla="*/ 0 h 3093"/>
                <a:gd name="T42" fmla="*/ 1 w 1577"/>
                <a:gd name="T43" fmla="*/ 0 h 3093"/>
                <a:gd name="T44" fmla="*/ 1 w 1577"/>
                <a:gd name="T45" fmla="*/ 0 h 3093"/>
                <a:gd name="T46" fmla="*/ 1 w 1577"/>
                <a:gd name="T47" fmla="*/ 0 h 3093"/>
                <a:gd name="T48" fmla="*/ 1 w 1577"/>
                <a:gd name="T49" fmla="*/ 0 h 3093"/>
                <a:gd name="T50" fmla="*/ 1 w 1577"/>
                <a:gd name="T51" fmla="*/ 0 h 3093"/>
                <a:gd name="T52" fmla="*/ 1 w 1577"/>
                <a:gd name="T53" fmla="*/ 0 h 3093"/>
                <a:gd name="T54" fmla="*/ 1 w 1577"/>
                <a:gd name="T55" fmla="*/ 0 h 3093"/>
                <a:gd name="T56" fmla="*/ 1 w 1577"/>
                <a:gd name="T57" fmla="*/ 0 h 3093"/>
                <a:gd name="T58" fmla="*/ 1 w 1577"/>
                <a:gd name="T59" fmla="*/ 0 h 3093"/>
                <a:gd name="T60" fmla="*/ 1 w 1577"/>
                <a:gd name="T61" fmla="*/ 0 h 3093"/>
                <a:gd name="T62" fmla="*/ 1 w 1577"/>
                <a:gd name="T63" fmla="*/ 0 h 3093"/>
                <a:gd name="T64" fmla="*/ 1 w 1577"/>
                <a:gd name="T65" fmla="*/ 0 h 3093"/>
                <a:gd name="T66" fmla="*/ 1 w 1577"/>
                <a:gd name="T67" fmla="*/ 0 h 309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1577"/>
                <a:gd name="T103" fmla="*/ 0 h 3093"/>
                <a:gd name="T104" fmla="*/ 1577 w 1577"/>
                <a:gd name="T105" fmla="*/ 3093 h 3093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1577" h="3093">
                  <a:moveTo>
                    <a:pt x="31" y="3059"/>
                  </a:moveTo>
                  <a:lnTo>
                    <a:pt x="17" y="3023"/>
                  </a:lnTo>
                  <a:lnTo>
                    <a:pt x="7" y="2927"/>
                  </a:lnTo>
                  <a:lnTo>
                    <a:pt x="0" y="2628"/>
                  </a:lnTo>
                  <a:lnTo>
                    <a:pt x="14" y="2128"/>
                  </a:lnTo>
                  <a:lnTo>
                    <a:pt x="31" y="2008"/>
                  </a:lnTo>
                  <a:lnTo>
                    <a:pt x="60" y="1898"/>
                  </a:lnTo>
                  <a:lnTo>
                    <a:pt x="188" y="1667"/>
                  </a:lnTo>
                  <a:lnTo>
                    <a:pt x="260" y="1627"/>
                  </a:lnTo>
                  <a:lnTo>
                    <a:pt x="300" y="1604"/>
                  </a:lnTo>
                  <a:lnTo>
                    <a:pt x="319" y="1573"/>
                  </a:lnTo>
                  <a:lnTo>
                    <a:pt x="310" y="1541"/>
                  </a:lnTo>
                  <a:lnTo>
                    <a:pt x="291" y="1504"/>
                  </a:lnTo>
                  <a:lnTo>
                    <a:pt x="261" y="1432"/>
                  </a:lnTo>
                  <a:lnTo>
                    <a:pt x="261" y="1401"/>
                  </a:lnTo>
                  <a:lnTo>
                    <a:pt x="268" y="1365"/>
                  </a:lnTo>
                  <a:lnTo>
                    <a:pt x="288" y="1287"/>
                  </a:lnTo>
                  <a:lnTo>
                    <a:pt x="327" y="1143"/>
                  </a:lnTo>
                  <a:lnTo>
                    <a:pt x="331" y="981"/>
                  </a:lnTo>
                  <a:lnTo>
                    <a:pt x="331" y="938"/>
                  </a:lnTo>
                  <a:lnTo>
                    <a:pt x="331" y="916"/>
                  </a:lnTo>
                  <a:lnTo>
                    <a:pt x="330" y="893"/>
                  </a:lnTo>
                  <a:lnTo>
                    <a:pt x="327" y="818"/>
                  </a:lnTo>
                  <a:lnTo>
                    <a:pt x="305" y="672"/>
                  </a:lnTo>
                  <a:lnTo>
                    <a:pt x="294" y="595"/>
                  </a:lnTo>
                  <a:lnTo>
                    <a:pt x="291" y="561"/>
                  </a:lnTo>
                  <a:lnTo>
                    <a:pt x="290" y="529"/>
                  </a:lnTo>
                  <a:lnTo>
                    <a:pt x="319" y="361"/>
                  </a:lnTo>
                  <a:lnTo>
                    <a:pt x="372" y="204"/>
                  </a:lnTo>
                  <a:lnTo>
                    <a:pt x="455" y="83"/>
                  </a:lnTo>
                  <a:lnTo>
                    <a:pt x="508" y="29"/>
                  </a:lnTo>
                  <a:lnTo>
                    <a:pt x="556" y="0"/>
                  </a:lnTo>
                  <a:lnTo>
                    <a:pt x="584" y="10"/>
                  </a:lnTo>
                  <a:lnTo>
                    <a:pt x="614" y="32"/>
                  </a:lnTo>
                  <a:lnTo>
                    <a:pt x="653" y="60"/>
                  </a:lnTo>
                  <a:lnTo>
                    <a:pt x="696" y="83"/>
                  </a:lnTo>
                  <a:lnTo>
                    <a:pt x="726" y="71"/>
                  </a:lnTo>
                  <a:lnTo>
                    <a:pt x="756" y="61"/>
                  </a:lnTo>
                  <a:lnTo>
                    <a:pt x="801" y="96"/>
                  </a:lnTo>
                  <a:lnTo>
                    <a:pt x="852" y="159"/>
                  </a:lnTo>
                  <a:lnTo>
                    <a:pt x="931" y="302"/>
                  </a:lnTo>
                  <a:lnTo>
                    <a:pt x="979" y="463"/>
                  </a:lnTo>
                  <a:lnTo>
                    <a:pt x="1015" y="637"/>
                  </a:lnTo>
                  <a:lnTo>
                    <a:pt x="1058" y="987"/>
                  </a:lnTo>
                  <a:lnTo>
                    <a:pt x="1065" y="1261"/>
                  </a:lnTo>
                  <a:lnTo>
                    <a:pt x="1070" y="1357"/>
                  </a:lnTo>
                  <a:lnTo>
                    <a:pt x="1072" y="1407"/>
                  </a:lnTo>
                  <a:lnTo>
                    <a:pt x="1072" y="1430"/>
                  </a:lnTo>
                  <a:lnTo>
                    <a:pt x="1071" y="1453"/>
                  </a:lnTo>
                  <a:lnTo>
                    <a:pt x="1064" y="1488"/>
                  </a:lnTo>
                  <a:lnTo>
                    <a:pt x="1058" y="1527"/>
                  </a:lnTo>
                  <a:lnTo>
                    <a:pt x="1103" y="1595"/>
                  </a:lnTo>
                  <a:lnTo>
                    <a:pt x="1163" y="1645"/>
                  </a:lnTo>
                  <a:lnTo>
                    <a:pt x="1307" y="1773"/>
                  </a:lnTo>
                  <a:lnTo>
                    <a:pt x="1563" y="2308"/>
                  </a:lnTo>
                  <a:lnTo>
                    <a:pt x="1571" y="2422"/>
                  </a:lnTo>
                  <a:lnTo>
                    <a:pt x="1564" y="2440"/>
                  </a:lnTo>
                  <a:lnTo>
                    <a:pt x="1563" y="2473"/>
                  </a:lnTo>
                  <a:lnTo>
                    <a:pt x="1563" y="2499"/>
                  </a:lnTo>
                  <a:lnTo>
                    <a:pt x="1563" y="2516"/>
                  </a:lnTo>
                  <a:lnTo>
                    <a:pt x="1563" y="2538"/>
                  </a:lnTo>
                  <a:lnTo>
                    <a:pt x="1574" y="2869"/>
                  </a:lnTo>
                  <a:lnTo>
                    <a:pt x="1577" y="3016"/>
                  </a:lnTo>
                  <a:lnTo>
                    <a:pt x="1577" y="3041"/>
                  </a:lnTo>
                  <a:lnTo>
                    <a:pt x="1576" y="3061"/>
                  </a:lnTo>
                  <a:lnTo>
                    <a:pt x="1570" y="3080"/>
                  </a:lnTo>
                  <a:lnTo>
                    <a:pt x="763" y="3093"/>
                  </a:lnTo>
                  <a:lnTo>
                    <a:pt x="366" y="3088"/>
                  </a:lnTo>
                  <a:lnTo>
                    <a:pt x="31" y="3059"/>
                  </a:lnTo>
                  <a:close/>
                </a:path>
              </a:pathLst>
            </a:custGeom>
            <a:solidFill>
              <a:srgbClr val="6E6E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9464" name="Freeform 9"/>
            <p:cNvSpPr>
              <a:spLocks/>
            </p:cNvSpPr>
            <p:nvPr/>
          </p:nvSpPr>
          <p:spPr bwMode="auto">
            <a:xfrm rot="-2660175">
              <a:off x="2627" y="1712"/>
              <a:ext cx="812" cy="969"/>
            </a:xfrm>
            <a:custGeom>
              <a:avLst/>
              <a:gdLst>
                <a:gd name="T0" fmla="*/ 1 w 1623"/>
                <a:gd name="T1" fmla="*/ 0 h 2907"/>
                <a:gd name="T2" fmla="*/ 1 w 1623"/>
                <a:gd name="T3" fmla="*/ 0 h 2907"/>
                <a:gd name="T4" fmla="*/ 1 w 1623"/>
                <a:gd name="T5" fmla="*/ 0 h 2907"/>
                <a:gd name="T6" fmla="*/ 1 w 1623"/>
                <a:gd name="T7" fmla="*/ 0 h 2907"/>
                <a:gd name="T8" fmla="*/ 1 w 1623"/>
                <a:gd name="T9" fmla="*/ 0 h 2907"/>
                <a:gd name="T10" fmla="*/ 1 w 1623"/>
                <a:gd name="T11" fmla="*/ 0 h 2907"/>
                <a:gd name="T12" fmla="*/ 1 w 1623"/>
                <a:gd name="T13" fmla="*/ 0 h 2907"/>
                <a:gd name="T14" fmla="*/ 1 w 1623"/>
                <a:gd name="T15" fmla="*/ 0 h 2907"/>
                <a:gd name="T16" fmla="*/ 1 w 1623"/>
                <a:gd name="T17" fmla="*/ 0 h 2907"/>
                <a:gd name="T18" fmla="*/ 1 w 1623"/>
                <a:gd name="T19" fmla="*/ 0 h 2907"/>
                <a:gd name="T20" fmla="*/ 1 w 1623"/>
                <a:gd name="T21" fmla="*/ 0 h 2907"/>
                <a:gd name="T22" fmla="*/ 1 w 1623"/>
                <a:gd name="T23" fmla="*/ 0 h 2907"/>
                <a:gd name="T24" fmla="*/ 1 w 1623"/>
                <a:gd name="T25" fmla="*/ 0 h 2907"/>
                <a:gd name="T26" fmla="*/ 1 w 1623"/>
                <a:gd name="T27" fmla="*/ 0 h 2907"/>
                <a:gd name="T28" fmla="*/ 1 w 1623"/>
                <a:gd name="T29" fmla="*/ 0 h 2907"/>
                <a:gd name="T30" fmla="*/ 1 w 1623"/>
                <a:gd name="T31" fmla="*/ 0 h 2907"/>
                <a:gd name="T32" fmla="*/ 1 w 1623"/>
                <a:gd name="T33" fmla="*/ 0 h 2907"/>
                <a:gd name="T34" fmla="*/ 1 w 1623"/>
                <a:gd name="T35" fmla="*/ 0 h 2907"/>
                <a:gd name="T36" fmla="*/ 1 w 1623"/>
                <a:gd name="T37" fmla="*/ 0 h 2907"/>
                <a:gd name="T38" fmla="*/ 1 w 1623"/>
                <a:gd name="T39" fmla="*/ 0 h 2907"/>
                <a:gd name="T40" fmla="*/ 1 w 1623"/>
                <a:gd name="T41" fmla="*/ 0 h 2907"/>
                <a:gd name="T42" fmla="*/ 1 w 1623"/>
                <a:gd name="T43" fmla="*/ 0 h 2907"/>
                <a:gd name="T44" fmla="*/ 1 w 1623"/>
                <a:gd name="T45" fmla="*/ 0 h 2907"/>
                <a:gd name="T46" fmla="*/ 1 w 1623"/>
                <a:gd name="T47" fmla="*/ 0 h 2907"/>
                <a:gd name="T48" fmla="*/ 1 w 1623"/>
                <a:gd name="T49" fmla="*/ 0 h 2907"/>
                <a:gd name="T50" fmla="*/ 1 w 1623"/>
                <a:gd name="T51" fmla="*/ 0 h 2907"/>
                <a:gd name="T52" fmla="*/ 1 w 1623"/>
                <a:gd name="T53" fmla="*/ 0 h 2907"/>
                <a:gd name="T54" fmla="*/ 1 w 1623"/>
                <a:gd name="T55" fmla="*/ 0 h 2907"/>
                <a:gd name="T56" fmla="*/ 1 w 1623"/>
                <a:gd name="T57" fmla="*/ 0 h 2907"/>
                <a:gd name="T58" fmla="*/ 1 w 1623"/>
                <a:gd name="T59" fmla="*/ 0 h 2907"/>
                <a:gd name="T60" fmla="*/ 1 w 1623"/>
                <a:gd name="T61" fmla="*/ 0 h 2907"/>
                <a:gd name="T62" fmla="*/ 1 w 1623"/>
                <a:gd name="T63" fmla="*/ 0 h 2907"/>
                <a:gd name="T64" fmla="*/ 1 w 1623"/>
                <a:gd name="T65" fmla="*/ 0 h 2907"/>
                <a:gd name="T66" fmla="*/ 1 w 1623"/>
                <a:gd name="T67" fmla="*/ 0 h 2907"/>
                <a:gd name="T68" fmla="*/ 1 w 1623"/>
                <a:gd name="T69" fmla="*/ 0 h 2907"/>
                <a:gd name="T70" fmla="*/ 1 w 1623"/>
                <a:gd name="T71" fmla="*/ 0 h 2907"/>
                <a:gd name="T72" fmla="*/ 1 w 1623"/>
                <a:gd name="T73" fmla="*/ 0 h 2907"/>
                <a:gd name="T74" fmla="*/ 1 w 1623"/>
                <a:gd name="T75" fmla="*/ 0 h 2907"/>
                <a:gd name="T76" fmla="*/ 0 w 1623"/>
                <a:gd name="T77" fmla="*/ 0 h 2907"/>
                <a:gd name="T78" fmla="*/ 1 w 1623"/>
                <a:gd name="T79" fmla="*/ 0 h 2907"/>
                <a:gd name="T80" fmla="*/ 1 w 1623"/>
                <a:gd name="T81" fmla="*/ 0 h 2907"/>
                <a:gd name="T82" fmla="*/ 1 w 1623"/>
                <a:gd name="T83" fmla="*/ 0 h 2907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1623"/>
                <a:gd name="T127" fmla="*/ 0 h 2907"/>
                <a:gd name="T128" fmla="*/ 1623 w 1623"/>
                <a:gd name="T129" fmla="*/ 2907 h 2907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1623" h="2907">
                  <a:moveTo>
                    <a:pt x="1538" y="2864"/>
                  </a:moveTo>
                  <a:lnTo>
                    <a:pt x="1570" y="2852"/>
                  </a:lnTo>
                  <a:lnTo>
                    <a:pt x="1595" y="2816"/>
                  </a:lnTo>
                  <a:lnTo>
                    <a:pt x="1620" y="2688"/>
                  </a:lnTo>
                  <a:lnTo>
                    <a:pt x="1623" y="2604"/>
                  </a:lnTo>
                  <a:lnTo>
                    <a:pt x="1623" y="2558"/>
                  </a:lnTo>
                  <a:lnTo>
                    <a:pt x="1621" y="2506"/>
                  </a:lnTo>
                  <a:lnTo>
                    <a:pt x="1601" y="2289"/>
                  </a:lnTo>
                  <a:lnTo>
                    <a:pt x="1522" y="1849"/>
                  </a:lnTo>
                  <a:lnTo>
                    <a:pt x="1475" y="1668"/>
                  </a:lnTo>
                  <a:lnTo>
                    <a:pt x="1427" y="1542"/>
                  </a:lnTo>
                  <a:lnTo>
                    <a:pt x="1372" y="1499"/>
                  </a:lnTo>
                  <a:lnTo>
                    <a:pt x="1308" y="1470"/>
                  </a:lnTo>
                  <a:lnTo>
                    <a:pt x="1128" y="1365"/>
                  </a:lnTo>
                  <a:lnTo>
                    <a:pt x="1022" y="1305"/>
                  </a:lnTo>
                  <a:lnTo>
                    <a:pt x="966" y="1266"/>
                  </a:lnTo>
                  <a:lnTo>
                    <a:pt x="927" y="1219"/>
                  </a:lnTo>
                  <a:lnTo>
                    <a:pt x="913" y="1131"/>
                  </a:lnTo>
                  <a:lnTo>
                    <a:pt x="913" y="1109"/>
                  </a:lnTo>
                  <a:lnTo>
                    <a:pt x="913" y="1083"/>
                  </a:lnTo>
                  <a:lnTo>
                    <a:pt x="922" y="1040"/>
                  </a:lnTo>
                  <a:lnTo>
                    <a:pt x="947" y="940"/>
                  </a:lnTo>
                  <a:lnTo>
                    <a:pt x="1012" y="869"/>
                  </a:lnTo>
                  <a:lnTo>
                    <a:pt x="1034" y="758"/>
                  </a:lnTo>
                  <a:lnTo>
                    <a:pt x="1047" y="640"/>
                  </a:lnTo>
                  <a:lnTo>
                    <a:pt x="1043" y="615"/>
                  </a:lnTo>
                  <a:lnTo>
                    <a:pt x="1032" y="596"/>
                  </a:lnTo>
                  <a:lnTo>
                    <a:pt x="1016" y="549"/>
                  </a:lnTo>
                  <a:lnTo>
                    <a:pt x="1016" y="481"/>
                  </a:lnTo>
                  <a:lnTo>
                    <a:pt x="1012" y="393"/>
                  </a:lnTo>
                  <a:lnTo>
                    <a:pt x="984" y="241"/>
                  </a:lnTo>
                  <a:lnTo>
                    <a:pt x="909" y="133"/>
                  </a:lnTo>
                  <a:lnTo>
                    <a:pt x="817" y="52"/>
                  </a:lnTo>
                  <a:lnTo>
                    <a:pt x="725" y="17"/>
                  </a:lnTo>
                  <a:lnTo>
                    <a:pt x="630" y="0"/>
                  </a:lnTo>
                  <a:lnTo>
                    <a:pt x="614" y="1"/>
                  </a:lnTo>
                  <a:lnTo>
                    <a:pt x="595" y="8"/>
                  </a:lnTo>
                  <a:lnTo>
                    <a:pt x="553" y="36"/>
                  </a:lnTo>
                  <a:lnTo>
                    <a:pt x="480" y="99"/>
                  </a:lnTo>
                  <a:lnTo>
                    <a:pt x="446" y="192"/>
                  </a:lnTo>
                  <a:lnTo>
                    <a:pt x="418" y="299"/>
                  </a:lnTo>
                  <a:lnTo>
                    <a:pt x="412" y="352"/>
                  </a:lnTo>
                  <a:lnTo>
                    <a:pt x="416" y="433"/>
                  </a:lnTo>
                  <a:lnTo>
                    <a:pt x="421" y="515"/>
                  </a:lnTo>
                  <a:lnTo>
                    <a:pt x="422" y="549"/>
                  </a:lnTo>
                  <a:lnTo>
                    <a:pt x="422" y="576"/>
                  </a:lnTo>
                  <a:lnTo>
                    <a:pt x="409" y="596"/>
                  </a:lnTo>
                  <a:lnTo>
                    <a:pt x="400" y="602"/>
                  </a:lnTo>
                  <a:lnTo>
                    <a:pt x="395" y="618"/>
                  </a:lnTo>
                  <a:lnTo>
                    <a:pt x="420" y="830"/>
                  </a:lnTo>
                  <a:lnTo>
                    <a:pt x="453" y="887"/>
                  </a:lnTo>
                  <a:lnTo>
                    <a:pt x="488" y="927"/>
                  </a:lnTo>
                  <a:lnTo>
                    <a:pt x="525" y="1015"/>
                  </a:lnTo>
                  <a:lnTo>
                    <a:pt x="535" y="1035"/>
                  </a:lnTo>
                  <a:lnTo>
                    <a:pt x="542" y="1123"/>
                  </a:lnTo>
                  <a:lnTo>
                    <a:pt x="542" y="1203"/>
                  </a:lnTo>
                  <a:lnTo>
                    <a:pt x="507" y="1236"/>
                  </a:lnTo>
                  <a:lnTo>
                    <a:pt x="445" y="1266"/>
                  </a:lnTo>
                  <a:lnTo>
                    <a:pt x="418" y="1274"/>
                  </a:lnTo>
                  <a:lnTo>
                    <a:pt x="398" y="1274"/>
                  </a:lnTo>
                  <a:lnTo>
                    <a:pt x="377" y="1274"/>
                  </a:lnTo>
                  <a:lnTo>
                    <a:pt x="338" y="1272"/>
                  </a:lnTo>
                  <a:lnTo>
                    <a:pt x="322" y="1272"/>
                  </a:lnTo>
                  <a:lnTo>
                    <a:pt x="307" y="1272"/>
                  </a:lnTo>
                  <a:lnTo>
                    <a:pt x="292" y="1272"/>
                  </a:lnTo>
                  <a:lnTo>
                    <a:pt x="270" y="1272"/>
                  </a:lnTo>
                  <a:lnTo>
                    <a:pt x="214" y="1262"/>
                  </a:lnTo>
                  <a:lnTo>
                    <a:pt x="159" y="1255"/>
                  </a:lnTo>
                  <a:lnTo>
                    <a:pt x="137" y="1253"/>
                  </a:lnTo>
                  <a:lnTo>
                    <a:pt x="118" y="1255"/>
                  </a:lnTo>
                  <a:lnTo>
                    <a:pt x="108" y="1284"/>
                  </a:lnTo>
                  <a:lnTo>
                    <a:pt x="103" y="1344"/>
                  </a:lnTo>
                  <a:lnTo>
                    <a:pt x="89" y="1448"/>
                  </a:lnTo>
                  <a:lnTo>
                    <a:pt x="60" y="1532"/>
                  </a:lnTo>
                  <a:lnTo>
                    <a:pt x="42" y="1626"/>
                  </a:lnTo>
                  <a:lnTo>
                    <a:pt x="4" y="2101"/>
                  </a:lnTo>
                  <a:lnTo>
                    <a:pt x="0" y="2553"/>
                  </a:lnTo>
                  <a:lnTo>
                    <a:pt x="0" y="2780"/>
                  </a:lnTo>
                  <a:lnTo>
                    <a:pt x="4" y="2880"/>
                  </a:lnTo>
                  <a:lnTo>
                    <a:pt x="305" y="2903"/>
                  </a:lnTo>
                  <a:lnTo>
                    <a:pt x="477" y="2907"/>
                  </a:lnTo>
                  <a:lnTo>
                    <a:pt x="568" y="2907"/>
                  </a:lnTo>
                  <a:lnTo>
                    <a:pt x="615" y="2907"/>
                  </a:lnTo>
                  <a:lnTo>
                    <a:pt x="664" y="2907"/>
                  </a:lnTo>
                  <a:lnTo>
                    <a:pt x="1538" y="2864"/>
                  </a:lnTo>
                  <a:close/>
                </a:path>
              </a:pathLst>
            </a:custGeom>
            <a:solidFill>
              <a:srgbClr val="6E6E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9465" name="Freeform 10"/>
            <p:cNvSpPr>
              <a:spLocks/>
            </p:cNvSpPr>
            <p:nvPr/>
          </p:nvSpPr>
          <p:spPr bwMode="auto">
            <a:xfrm>
              <a:off x="1546" y="1992"/>
              <a:ext cx="820" cy="1005"/>
            </a:xfrm>
            <a:custGeom>
              <a:avLst/>
              <a:gdLst>
                <a:gd name="T0" fmla="*/ 1 w 1639"/>
                <a:gd name="T1" fmla="*/ 0 h 3014"/>
                <a:gd name="T2" fmla="*/ 1 w 1639"/>
                <a:gd name="T3" fmla="*/ 0 h 3014"/>
                <a:gd name="T4" fmla="*/ 0 w 1639"/>
                <a:gd name="T5" fmla="*/ 0 h 3014"/>
                <a:gd name="T6" fmla="*/ 1 w 1639"/>
                <a:gd name="T7" fmla="*/ 0 h 3014"/>
                <a:gd name="T8" fmla="*/ 1 w 1639"/>
                <a:gd name="T9" fmla="*/ 0 h 3014"/>
                <a:gd name="T10" fmla="*/ 1 w 1639"/>
                <a:gd name="T11" fmla="*/ 0 h 3014"/>
                <a:gd name="T12" fmla="*/ 1 w 1639"/>
                <a:gd name="T13" fmla="*/ 0 h 3014"/>
                <a:gd name="T14" fmla="*/ 1 w 1639"/>
                <a:gd name="T15" fmla="*/ 0 h 3014"/>
                <a:gd name="T16" fmla="*/ 1 w 1639"/>
                <a:gd name="T17" fmla="*/ 0 h 3014"/>
                <a:gd name="T18" fmla="*/ 1 w 1639"/>
                <a:gd name="T19" fmla="*/ 0 h 3014"/>
                <a:gd name="T20" fmla="*/ 1 w 1639"/>
                <a:gd name="T21" fmla="*/ 0 h 3014"/>
                <a:gd name="T22" fmla="*/ 1 w 1639"/>
                <a:gd name="T23" fmla="*/ 0 h 3014"/>
                <a:gd name="T24" fmla="*/ 1 w 1639"/>
                <a:gd name="T25" fmla="*/ 0 h 3014"/>
                <a:gd name="T26" fmla="*/ 1 w 1639"/>
                <a:gd name="T27" fmla="*/ 0 h 3014"/>
                <a:gd name="T28" fmla="*/ 1 w 1639"/>
                <a:gd name="T29" fmla="*/ 0 h 3014"/>
                <a:gd name="T30" fmla="*/ 1 w 1639"/>
                <a:gd name="T31" fmla="*/ 0 h 3014"/>
                <a:gd name="T32" fmla="*/ 1 w 1639"/>
                <a:gd name="T33" fmla="*/ 0 h 3014"/>
                <a:gd name="T34" fmla="*/ 1 w 1639"/>
                <a:gd name="T35" fmla="*/ 0 h 3014"/>
                <a:gd name="T36" fmla="*/ 1 w 1639"/>
                <a:gd name="T37" fmla="*/ 0 h 3014"/>
                <a:gd name="T38" fmla="*/ 1 w 1639"/>
                <a:gd name="T39" fmla="*/ 0 h 3014"/>
                <a:gd name="T40" fmla="*/ 1 w 1639"/>
                <a:gd name="T41" fmla="*/ 0 h 3014"/>
                <a:gd name="T42" fmla="*/ 1 w 1639"/>
                <a:gd name="T43" fmla="*/ 0 h 3014"/>
                <a:gd name="T44" fmla="*/ 1 w 1639"/>
                <a:gd name="T45" fmla="*/ 0 h 3014"/>
                <a:gd name="T46" fmla="*/ 1 w 1639"/>
                <a:gd name="T47" fmla="*/ 0 h 3014"/>
                <a:gd name="T48" fmla="*/ 1 w 1639"/>
                <a:gd name="T49" fmla="*/ 0 h 3014"/>
                <a:gd name="T50" fmla="*/ 1 w 1639"/>
                <a:gd name="T51" fmla="*/ 0 h 3014"/>
                <a:gd name="T52" fmla="*/ 1 w 1639"/>
                <a:gd name="T53" fmla="*/ 0 h 3014"/>
                <a:gd name="T54" fmla="*/ 1 w 1639"/>
                <a:gd name="T55" fmla="*/ 0 h 3014"/>
                <a:gd name="T56" fmla="*/ 1 w 1639"/>
                <a:gd name="T57" fmla="*/ 0 h 3014"/>
                <a:gd name="T58" fmla="*/ 1 w 1639"/>
                <a:gd name="T59" fmla="*/ 0 h 3014"/>
                <a:gd name="T60" fmla="*/ 1 w 1639"/>
                <a:gd name="T61" fmla="*/ 0 h 3014"/>
                <a:gd name="T62" fmla="*/ 1 w 1639"/>
                <a:gd name="T63" fmla="*/ 0 h 3014"/>
                <a:gd name="T64" fmla="*/ 1 w 1639"/>
                <a:gd name="T65" fmla="*/ 0 h 3014"/>
                <a:gd name="T66" fmla="*/ 1 w 1639"/>
                <a:gd name="T67" fmla="*/ 0 h 3014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1639"/>
                <a:gd name="T103" fmla="*/ 0 h 3014"/>
                <a:gd name="T104" fmla="*/ 1639 w 1639"/>
                <a:gd name="T105" fmla="*/ 3014 h 3014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1639" h="3014">
                  <a:moveTo>
                    <a:pt x="156" y="3014"/>
                  </a:moveTo>
                  <a:lnTo>
                    <a:pt x="9" y="2958"/>
                  </a:lnTo>
                  <a:lnTo>
                    <a:pt x="0" y="1901"/>
                  </a:lnTo>
                  <a:lnTo>
                    <a:pt x="118" y="1674"/>
                  </a:lnTo>
                  <a:lnTo>
                    <a:pt x="316" y="1573"/>
                  </a:lnTo>
                  <a:lnTo>
                    <a:pt x="427" y="1488"/>
                  </a:lnTo>
                  <a:lnTo>
                    <a:pt x="551" y="1415"/>
                  </a:lnTo>
                  <a:lnTo>
                    <a:pt x="597" y="1310"/>
                  </a:lnTo>
                  <a:lnTo>
                    <a:pt x="606" y="1251"/>
                  </a:lnTo>
                  <a:lnTo>
                    <a:pt x="590" y="1184"/>
                  </a:lnTo>
                  <a:lnTo>
                    <a:pt x="499" y="1155"/>
                  </a:lnTo>
                  <a:lnTo>
                    <a:pt x="433" y="885"/>
                  </a:lnTo>
                  <a:lnTo>
                    <a:pt x="472" y="514"/>
                  </a:lnTo>
                  <a:lnTo>
                    <a:pt x="506" y="243"/>
                  </a:lnTo>
                  <a:lnTo>
                    <a:pt x="620" y="59"/>
                  </a:lnTo>
                  <a:lnTo>
                    <a:pt x="699" y="0"/>
                  </a:lnTo>
                  <a:lnTo>
                    <a:pt x="769" y="13"/>
                  </a:lnTo>
                  <a:lnTo>
                    <a:pt x="838" y="26"/>
                  </a:lnTo>
                  <a:lnTo>
                    <a:pt x="869" y="0"/>
                  </a:lnTo>
                  <a:lnTo>
                    <a:pt x="1020" y="118"/>
                  </a:lnTo>
                  <a:lnTo>
                    <a:pt x="1136" y="455"/>
                  </a:lnTo>
                  <a:lnTo>
                    <a:pt x="1215" y="750"/>
                  </a:lnTo>
                  <a:lnTo>
                    <a:pt x="1215" y="1013"/>
                  </a:lnTo>
                  <a:lnTo>
                    <a:pt x="1136" y="1189"/>
                  </a:lnTo>
                  <a:lnTo>
                    <a:pt x="1049" y="1262"/>
                  </a:lnTo>
                  <a:lnTo>
                    <a:pt x="1080" y="1333"/>
                  </a:lnTo>
                  <a:lnTo>
                    <a:pt x="1228" y="1465"/>
                  </a:lnTo>
                  <a:lnTo>
                    <a:pt x="1414" y="1488"/>
                  </a:lnTo>
                  <a:lnTo>
                    <a:pt x="1518" y="1561"/>
                  </a:lnTo>
                  <a:lnTo>
                    <a:pt x="1602" y="1631"/>
                  </a:lnTo>
                  <a:lnTo>
                    <a:pt x="1632" y="1801"/>
                  </a:lnTo>
                  <a:lnTo>
                    <a:pt x="1639" y="1940"/>
                  </a:lnTo>
                  <a:lnTo>
                    <a:pt x="1527" y="3013"/>
                  </a:lnTo>
                  <a:lnTo>
                    <a:pt x="156" y="3014"/>
                  </a:lnTo>
                  <a:close/>
                </a:path>
              </a:pathLst>
            </a:custGeom>
            <a:solidFill>
              <a:srgbClr val="808080"/>
            </a:solidFill>
            <a:ln w="1588">
              <a:solidFill>
                <a:srgbClr val="919191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9466" name="Freeform 11"/>
            <p:cNvSpPr>
              <a:spLocks/>
            </p:cNvSpPr>
            <p:nvPr/>
          </p:nvSpPr>
          <p:spPr bwMode="auto">
            <a:xfrm>
              <a:off x="2825" y="1953"/>
              <a:ext cx="882" cy="924"/>
            </a:xfrm>
            <a:custGeom>
              <a:avLst/>
              <a:gdLst>
                <a:gd name="T0" fmla="*/ 0 w 1765"/>
                <a:gd name="T1" fmla="*/ 0 h 2774"/>
                <a:gd name="T2" fmla="*/ 0 w 1765"/>
                <a:gd name="T3" fmla="*/ 0 h 2774"/>
                <a:gd name="T4" fmla="*/ 0 w 1765"/>
                <a:gd name="T5" fmla="*/ 0 h 2774"/>
                <a:gd name="T6" fmla="*/ 0 w 1765"/>
                <a:gd name="T7" fmla="*/ 0 h 2774"/>
                <a:gd name="T8" fmla="*/ 0 w 1765"/>
                <a:gd name="T9" fmla="*/ 0 h 2774"/>
                <a:gd name="T10" fmla="*/ 0 w 1765"/>
                <a:gd name="T11" fmla="*/ 0 h 2774"/>
                <a:gd name="T12" fmla="*/ 0 w 1765"/>
                <a:gd name="T13" fmla="*/ 0 h 2774"/>
                <a:gd name="T14" fmla="*/ 0 w 1765"/>
                <a:gd name="T15" fmla="*/ 0 h 2774"/>
                <a:gd name="T16" fmla="*/ 0 w 1765"/>
                <a:gd name="T17" fmla="*/ 0 h 2774"/>
                <a:gd name="T18" fmla="*/ 0 w 1765"/>
                <a:gd name="T19" fmla="*/ 0 h 2774"/>
                <a:gd name="T20" fmla="*/ 0 w 1765"/>
                <a:gd name="T21" fmla="*/ 0 h 2774"/>
                <a:gd name="T22" fmla="*/ 0 w 1765"/>
                <a:gd name="T23" fmla="*/ 0 h 2774"/>
                <a:gd name="T24" fmla="*/ 0 w 1765"/>
                <a:gd name="T25" fmla="*/ 0 h 2774"/>
                <a:gd name="T26" fmla="*/ 0 w 1765"/>
                <a:gd name="T27" fmla="*/ 0 h 2774"/>
                <a:gd name="T28" fmla="*/ 0 w 1765"/>
                <a:gd name="T29" fmla="*/ 0 h 2774"/>
                <a:gd name="T30" fmla="*/ 0 w 1765"/>
                <a:gd name="T31" fmla="*/ 0 h 2774"/>
                <a:gd name="T32" fmla="*/ 0 w 1765"/>
                <a:gd name="T33" fmla="*/ 0 h 2774"/>
                <a:gd name="T34" fmla="*/ 0 w 1765"/>
                <a:gd name="T35" fmla="*/ 0 h 2774"/>
                <a:gd name="T36" fmla="*/ 0 w 1765"/>
                <a:gd name="T37" fmla="*/ 0 h 2774"/>
                <a:gd name="T38" fmla="*/ 0 w 1765"/>
                <a:gd name="T39" fmla="*/ 0 h 2774"/>
                <a:gd name="T40" fmla="*/ 0 w 1765"/>
                <a:gd name="T41" fmla="*/ 0 h 2774"/>
                <a:gd name="T42" fmla="*/ 0 w 1765"/>
                <a:gd name="T43" fmla="*/ 0 h 2774"/>
                <a:gd name="T44" fmla="*/ 0 w 1765"/>
                <a:gd name="T45" fmla="*/ 0 h 2774"/>
                <a:gd name="T46" fmla="*/ 0 w 1765"/>
                <a:gd name="T47" fmla="*/ 0 h 2774"/>
                <a:gd name="T48" fmla="*/ 0 w 1765"/>
                <a:gd name="T49" fmla="*/ 0 h 2774"/>
                <a:gd name="T50" fmla="*/ 0 w 1765"/>
                <a:gd name="T51" fmla="*/ 0 h 2774"/>
                <a:gd name="T52" fmla="*/ 0 w 1765"/>
                <a:gd name="T53" fmla="*/ 0 h 2774"/>
                <a:gd name="T54" fmla="*/ 0 w 1765"/>
                <a:gd name="T55" fmla="*/ 0 h 2774"/>
                <a:gd name="T56" fmla="*/ 0 w 1765"/>
                <a:gd name="T57" fmla="*/ 0 h 2774"/>
                <a:gd name="T58" fmla="*/ 0 w 1765"/>
                <a:gd name="T59" fmla="*/ 0 h 2774"/>
                <a:gd name="T60" fmla="*/ 0 w 1765"/>
                <a:gd name="T61" fmla="*/ 0 h 2774"/>
                <a:gd name="T62" fmla="*/ 0 w 1765"/>
                <a:gd name="T63" fmla="*/ 0 h 2774"/>
                <a:gd name="T64" fmla="*/ 0 w 1765"/>
                <a:gd name="T65" fmla="*/ 0 h 2774"/>
                <a:gd name="T66" fmla="*/ 0 w 1765"/>
                <a:gd name="T67" fmla="*/ 0 h 2774"/>
                <a:gd name="T68" fmla="*/ 0 w 1765"/>
                <a:gd name="T69" fmla="*/ 0 h 2774"/>
                <a:gd name="T70" fmla="*/ 0 w 1765"/>
                <a:gd name="T71" fmla="*/ 0 h 2774"/>
                <a:gd name="T72" fmla="*/ 0 w 1765"/>
                <a:gd name="T73" fmla="*/ 0 h 2774"/>
                <a:gd name="T74" fmla="*/ 0 w 1765"/>
                <a:gd name="T75" fmla="*/ 0 h 2774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1765"/>
                <a:gd name="T115" fmla="*/ 0 h 2774"/>
                <a:gd name="T116" fmla="*/ 1765 w 1765"/>
                <a:gd name="T117" fmla="*/ 2774 h 2774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1765" h="2774">
                  <a:moveTo>
                    <a:pt x="0" y="2722"/>
                  </a:moveTo>
                  <a:lnTo>
                    <a:pt x="81" y="1843"/>
                  </a:lnTo>
                  <a:lnTo>
                    <a:pt x="127" y="1713"/>
                  </a:lnTo>
                  <a:lnTo>
                    <a:pt x="198" y="1528"/>
                  </a:lnTo>
                  <a:lnTo>
                    <a:pt x="282" y="1507"/>
                  </a:lnTo>
                  <a:lnTo>
                    <a:pt x="446" y="1473"/>
                  </a:lnTo>
                  <a:lnTo>
                    <a:pt x="525" y="1425"/>
                  </a:lnTo>
                  <a:lnTo>
                    <a:pt x="591" y="1367"/>
                  </a:lnTo>
                  <a:lnTo>
                    <a:pt x="617" y="1208"/>
                  </a:lnTo>
                  <a:lnTo>
                    <a:pt x="538" y="996"/>
                  </a:lnTo>
                  <a:lnTo>
                    <a:pt x="485" y="977"/>
                  </a:lnTo>
                  <a:lnTo>
                    <a:pt x="438" y="748"/>
                  </a:lnTo>
                  <a:lnTo>
                    <a:pt x="470" y="689"/>
                  </a:lnTo>
                  <a:lnTo>
                    <a:pt x="454" y="462"/>
                  </a:lnTo>
                  <a:lnTo>
                    <a:pt x="460" y="248"/>
                  </a:lnTo>
                  <a:lnTo>
                    <a:pt x="518" y="164"/>
                  </a:lnTo>
                  <a:lnTo>
                    <a:pt x="634" y="20"/>
                  </a:lnTo>
                  <a:lnTo>
                    <a:pt x="727" y="0"/>
                  </a:lnTo>
                  <a:lnTo>
                    <a:pt x="850" y="0"/>
                  </a:lnTo>
                  <a:lnTo>
                    <a:pt x="945" y="57"/>
                  </a:lnTo>
                  <a:lnTo>
                    <a:pt x="1024" y="164"/>
                  </a:lnTo>
                  <a:lnTo>
                    <a:pt x="1078" y="340"/>
                  </a:lnTo>
                  <a:lnTo>
                    <a:pt x="1090" y="495"/>
                  </a:lnTo>
                  <a:lnTo>
                    <a:pt x="1090" y="628"/>
                  </a:lnTo>
                  <a:lnTo>
                    <a:pt x="1138" y="651"/>
                  </a:lnTo>
                  <a:lnTo>
                    <a:pt x="1122" y="865"/>
                  </a:lnTo>
                  <a:lnTo>
                    <a:pt x="1054" y="902"/>
                  </a:lnTo>
                  <a:lnTo>
                    <a:pt x="1038" y="1032"/>
                  </a:lnTo>
                  <a:lnTo>
                    <a:pt x="1013" y="1178"/>
                  </a:lnTo>
                  <a:lnTo>
                    <a:pt x="1031" y="1292"/>
                  </a:lnTo>
                  <a:lnTo>
                    <a:pt x="1118" y="1367"/>
                  </a:lnTo>
                  <a:lnTo>
                    <a:pt x="1233" y="1411"/>
                  </a:lnTo>
                  <a:lnTo>
                    <a:pt x="1397" y="1447"/>
                  </a:lnTo>
                  <a:lnTo>
                    <a:pt x="1512" y="1458"/>
                  </a:lnTo>
                  <a:lnTo>
                    <a:pt x="1575" y="1578"/>
                  </a:lnTo>
                  <a:lnTo>
                    <a:pt x="1622" y="1687"/>
                  </a:lnTo>
                  <a:lnTo>
                    <a:pt x="1765" y="2774"/>
                  </a:lnTo>
                  <a:lnTo>
                    <a:pt x="0" y="2722"/>
                  </a:lnTo>
                  <a:close/>
                </a:path>
              </a:pathLst>
            </a:custGeom>
            <a:solidFill>
              <a:srgbClr val="808080"/>
            </a:solidFill>
            <a:ln w="1588">
              <a:solidFill>
                <a:srgbClr val="919191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9467" name="Freeform 12"/>
            <p:cNvSpPr>
              <a:spLocks/>
            </p:cNvSpPr>
            <p:nvPr/>
          </p:nvSpPr>
          <p:spPr bwMode="auto">
            <a:xfrm>
              <a:off x="2464" y="2105"/>
              <a:ext cx="814" cy="1037"/>
            </a:xfrm>
            <a:custGeom>
              <a:avLst/>
              <a:gdLst>
                <a:gd name="T0" fmla="*/ 1 w 1626"/>
                <a:gd name="T1" fmla="*/ 0 h 3111"/>
                <a:gd name="T2" fmla="*/ 0 w 1626"/>
                <a:gd name="T3" fmla="*/ 0 h 3111"/>
                <a:gd name="T4" fmla="*/ 1 w 1626"/>
                <a:gd name="T5" fmla="*/ 0 h 3111"/>
                <a:gd name="T6" fmla="*/ 1 w 1626"/>
                <a:gd name="T7" fmla="*/ 0 h 3111"/>
                <a:gd name="T8" fmla="*/ 1 w 1626"/>
                <a:gd name="T9" fmla="*/ 0 h 3111"/>
                <a:gd name="T10" fmla="*/ 1 w 1626"/>
                <a:gd name="T11" fmla="*/ 0 h 3111"/>
                <a:gd name="T12" fmla="*/ 1 w 1626"/>
                <a:gd name="T13" fmla="*/ 0 h 3111"/>
                <a:gd name="T14" fmla="*/ 1 w 1626"/>
                <a:gd name="T15" fmla="*/ 0 h 3111"/>
                <a:gd name="T16" fmla="*/ 1 w 1626"/>
                <a:gd name="T17" fmla="*/ 0 h 3111"/>
                <a:gd name="T18" fmla="*/ 1 w 1626"/>
                <a:gd name="T19" fmla="*/ 0 h 3111"/>
                <a:gd name="T20" fmla="*/ 1 w 1626"/>
                <a:gd name="T21" fmla="*/ 0 h 3111"/>
                <a:gd name="T22" fmla="*/ 1 w 1626"/>
                <a:gd name="T23" fmla="*/ 0 h 3111"/>
                <a:gd name="T24" fmla="*/ 1 w 1626"/>
                <a:gd name="T25" fmla="*/ 0 h 3111"/>
                <a:gd name="T26" fmla="*/ 1 w 1626"/>
                <a:gd name="T27" fmla="*/ 0 h 3111"/>
                <a:gd name="T28" fmla="*/ 1 w 1626"/>
                <a:gd name="T29" fmla="*/ 0 h 3111"/>
                <a:gd name="T30" fmla="*/ 1 w 1626"/>
                <a:gd name="T31" fmla="*/ 0 h 3111"/>
                <a:gd name="T32" fmla="*/ 1 w 1626"/>
                <a:gd name="T33" fmla="*/ 0 h 3111"/>
                <a:gd name="T34" fmla="*/ 1 w 1626"/>
                <a:gd name="T35" fmla="*/ 0 h 3111"/>
                <a:gd name="T36" fmla="*/ 1 w 1626"/>
                <a:gd name="T37" fmla="*/ 0 h 3111"/>
                <a:gd name="T38" fmla="*/ 1 w 1626"/>
                <a:gd name="T39" fmla="*/ 0 h 3111"/>
                <a:gd name="T40" fmla="*/ 1 w 1626"/>
                <a:gd name="T41" fmla="*/ 0 h 3111"/>
                <a:gd name="T42" fmla="*/ 1 w 1626"/>
                <a:gd name="T43" fmla="*/ 0 h 3111"/>
                <a:gd name="T44" fmla="*/ 1 w 1626"/>
                <a:gd name="T45" fmla="*/ 0 h 3111"/>
                <a:gd name="T46" fmla="*/ 1 w 1626"/>
                <a:gd name="T47" fmla="*/ 0 h 3111"/>
                <a:gd name="T48" fmla="*/ 1 w 1626"/>
                <a:gd name="T49" fmla="*/ 0 h 3111"/>
                <a:gd name="T50" fmla="*/ 1 w 1626"/>
                <a:gd name="T51" fmla="*/ 0 h 3111"/>
                <a:gd name="T52" fmla="*/ 1 w 1626"/>
                <a:gd name="T53" fmla="*/ 0 h 3111"/>
                <a:gd name="T54" fmla="*/ 1 w 1626"/>
                <a:gd name="T55" fmla="*/ 0 h 3111"/>
                <a:gd name="T56" fmla="*/ 1 w 1626"/>
                <a:gd name="T57" fmla="*/ 0 h 3111"/>
                <a:gd name="T58" fmla="*/ 1 w 1626"/>
                <a:gd name="T59" fmla="*/ 0 h 3111"/>
                <a:gd name="T60" fmla="*/ 1 w 1626"/>
                <a:gd name="T61" fmla="*/ 0 h 3111"/>
                <a:gd name="T62" fmla="*/ 1 w 1626"/>
                <a:gd name="T63" fmla="*/ 0 h 3111"/>
                <a:gd name="T64" fmla="*/ 1 w 1626"/>
                <a:gd name="T65" fmla="*/ 0 h 3111"/>
                <a:gd name="T66" fmla="*/ 1 w 1626"/>
                <a:gd name="T67" fmla="*/ 0 h 3111"/>
                <a:gd name="T68" fmla="*/ 1 w 1626"/>
                <a:gd name="T69" fmla="*/ 0 h 3111"/>
                <a:gd name="T70" fmla="*/ 1 w 1626"/>
                <a:gd name="T71" fmla="*/ 0 h 3111"/>
                <a:gd name="T72" fmla="*/ 1 w 1626"/>
                <a:gd name="T73" fmla="*/ 0 h 3111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1626"/>
                <a:gd name="T112" fmla="*/ 0 h 3111"/>
                <a:gd name="T113" fmla="*/ 1626 w 1626"/>
                <a:gd name="T114" fmla="*/ 3111 h 3111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1626" h="3111">
                  <a:moveTo>
                    <a:pt x="31" y="3081"/>
                  </a:moveTo>
                  <a:lnTo>
                    <a:pt x="17" y="3045"/>
                  </a:lnTo>
                  <a:lnTo>
                    <a:pt x="7" y="2945"/>
                  </a:lnTo>
                  <a:lnTo>
                    <a:pt x="0" y="2643"/>
                  </a:lnTo>
                  <a:lnTo>
                    <a:pt x="14" y="2143"/>
                  </a:lnTo>
                  <a:lnTo>
                    <a:pt x="31" y="2023"/>
                  </a:lnTo>
                  <a:lnTo>
                    <a:pt x="59" y="1911"/>
                  </a:lnTo>
                  <a:lnTo>
                    <a:pt x="135" y="1837"/>
                  </a:lnTo>
                  <a:lnTo>
                    <a:pt x="268" y="1733"/>
                  </a:lnTo>
                  <a:lnTo>
                    <a:pt x="403" y="1632"/>
                  </a:lnTo>
                  <a:lnTo>
                    <a:pt x="483" y="1557"/>
                  </a:lnTo>
                  <a:lnTo>
                    <a:pt x="460" y="1521"/>
                  </a:lnTo>
                  <a:lnTo>
                    <a:pt x="383" y="1456"/>
                  </a:lnTo>
                  <a:lnTo>
                    <a:pt x="302" y="1389"/>
                  </a:lnTo>
                  <a:lnTo>
                    <a:pt x="263" y="1337"/>
                  </a:lnTo>
                  <a:lnTo>
                    <a:pt x="269" y="1319"/>
                  </a:lnTo>
                  <a:lnTo>
                    <a:pt x="286" y="1316"/>
                  </a:lnTo>
                  <a:lnTo>
                    <a:pt x="300" y="1313"/>
                  </a:lnTo>
                  <a:lnTo>
                    <a:pt x="306" y="1294"/>
                  </a:lnTo>
                  <a:lnTo>
                    <a:pt x="301" y="1259"/>
                  </a:lnTo>
                  <a:lnTo>
                    <a:pt x="291" y="1251"/>
                  </a:lnTo>
                  <a:lnTo>
                    <a:pt x="284" y="1242"/>
                  </a:lnTo>
                  <a:lnTo>
                    <a:pt x="283" y="1231"/>
                  </a:lnTo>
                  <a:lnTo>
                    <a:pt x="284" y="1207"/>
                  </a:lnTo>
                  <a:lnTo>
                    <a:pt x="313" y="1015"/>
                  </a:lnTo>
                  <a:lnTo>
                    <a:pt x="330" y="907"/>
                  </a:lnTo>
                  <a:lnTo>
                    <a:pt x="334" y="862"/>
                  </a:lnTo>
                  <a:lnTo>
                    <a:pt x="336" y="825"/>
                  </a:lnTo>
                  <a:lnTo>
                    <a:pt x="313" y="679"/>
                  </a:lnTo>
                  <a:lnTo>
                    <a:pt x="301" y="602"/>
                  </a:lnTo>
                  <a:lnTo>
                    <a:pt x="297" y="568"/>
                  </a:lnTo>
                  <a:lnTo>
                    <a:pt x="297" y="537"/>
                  </a:lnTo>
                  <a:lnTo>
                    <a:pt x="328" y="365"/>
                  </a:lnTo>
                  <a:lnTo>
                    <a:pt x="380" y="207"/>
                  </a:lnTo>
                  <a:lnTo>
                    <a:pt x="467" y="82"/>
                  </a:lnTo>
                  <a:lnTo>
                    <a:pt x="521" y="29"/>
                  </a:lnTo>
                  <a:lnTo>
                    <a:pt x="571" y="0"/>
                  </a:lnTo>
                  <a:lnTo>
                    <a:pt x="602" y="13"/>
                  </a:lnTo>
                  <a:lnTo>
                    <a:pt x="632" y="39"/>
                  </a:lnTo>
                  <a:lnTo>
                    <a:pt x="716" y="85"/>
                  </a:lnTo>
                  <a:lnTo>
                    <a:pt x="746" y="74"/>
                  </a:lnTo>
                  <a:lnTo>
                    <a:pt x="778" y="62"/>
                  </a:lnTo>
                  <a:lnTo>
                    <a:pt x="825" y="97"/>
                  </a:lnTo>
                  <a:lnTo>
                    <a:pt x="878" y="160"/>
                  </a:lnTo>
                  <a:lnTo>
                    <a:pt x="961" y="305"/>
                  </a:lnTo>
                  <a:lnTo>
                    <a:pt x="1008" y="468"/>
                  </a:lnTo>
                  <a:lnTo>
                    <a:pt x="1045" y="643"/>
                  </a:lnTo>
                  <a:lnTo>
                    <a:pt x="1089" y="994"/>
                  </a:lnTo>
                  <a:lnTo>
                    <a:pt x="1098" y="1270"/>
                  </a:lnTo>
                  <a:lnTo>
                    <a:pt x="1103" y="1366"/>
                  </a:lnTo>
                  <a:lnTo>
                    <a:pt x="1105" y="1421"/>
                  </a:lnTo>
                  <a:lnTo>
                    <a:pt x="1105" y="1444"/>
                  </a:lnTo>
                  <a:lnTo>
                    <a:pt x="1104" y="1467"/>
                  </a:lnTo>
                  <a:lnTo>
                    <a:pt x="1096" y="1501"/>
                  </a:lnTo>
                  <a:lnTo>
                    <a:pt x="1089" y="1538"/>
                  </a:lnTo>
                  <a:lnTo>
                    <a:pt x="1105" y="1571"/>
                  </a:lnTo>
                  <a:lnTo>
                    <a:pt x="1135" y="1606"/>
                  </a:lnTo>
                  <a:lnTo>
                    <a:pt x="1196" y="1658"/>
                  </a:lnTo>
                  <a:lnTo>
                    <a:pt x="1348" y="1785"/>
                  </a:lnTo>
                  <a:lnTo>
                    <a:pt x="1612" y="2325"/>
                  </a:lnTo>
                  <a:lnTo>
                    <a:pt x="1619" y="2437"/>
                  </a:lnTo>
                  <a:lnTo>
                    <a:pt x="1612" y="2454"/>
                  </a:lnTo>
                  <a:lnTo>
                    <a:pt x="1611" y="2487"/>
                  </a:lnTo>
                  <a:lnTo>
                    <a:pt x="1611" y="2513"/>
                  </a:lnTo>
                  <a:lnTo>
                    <a:pt x="1612" y="2552"/>
                  </a:lnTo>
                  <a:lnTo>
                    <a:pt x="1623" y="2887"/>
                  </a:lnTo>
                  <a:lnTo>
                    <a:pt x="1626" y="3034"/>
                  </a:lnTo>
                  <a:lnTo>
                    <a:pt x="1626" y="3059"/>
                  </a:lnTo>
                  <a:lnTo>
                    <a:pt x="1625" y="3079"/>
                  </a:lnTo>
                  <a:lnTo>
                    <a:pt x="1619" y="3098"/>
                  </a:lnTo>
                  <a:lnTo>
                    <a:pt x="787" y="3111"/>
                  </a:lnTo>
                  <a:lnTo>
                    <a:pt x="577" y="3111"/>
                  </a:lnTo>
                  <a:lnTo>
                    <a:pt x="476" y="3111"/>
                  </a:lnTo>
                  <a:lnTo>
                    <a:pt x="377" y="3108"/>
                  </a:lnTo>
                  <a:lnTo>
                    <a:pt x="31" y="3081"/>
                  </a:lnTo>
                  <a:close/>
                </a:path>
              </a:pathLst>
            </a:cu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9468" name="Freeform 13"/>
            <p:cNvSpPr>
              <a:spLocks/>
            </p:cNvSpPr>
            <p:nvPr/>
          </p:nvSpPr>
          <p:spPr bwMode="auto">
            <a:xfrm>
              <a:off x="3226" y="2092"/>
              <a:ext cx="838" cy="1067"/>
            </a:xfrm>
            <a:custGeom>
              <a:avLst/>
              <a:gdLst>
                <a:gd name="T0" fmla="*/ 1 w 1675"/>
                <a:gd name="T1" fmla="*/ 0 h 3203"/>
                <a:gd name="T2" fmla="*/ 1 w 1675"/>
                <a:gd name="T3" fmla="*/ 0 h 3203"/>
                <a:gd name="T4" fmla="*/ 1 w 1675"/>
                <a:gd name="T5" fmla="*/ 0 h 3203"/>
                <a:gd name="T6" fmla="*/ 1 w 1675"/>
                <a:gd name="T7" fmla="*/ 0 h 3203"/>
                <a:gd name="T8" fmla="*/ 1 w 1675"/>
                <a:gd name="T9" fmla="*/ 0 h 3203"/>
                <a:gd name="T10" fmla="*/ 1 w 1675"/>
                <a:gd name="T11" fmla="*/ 0 h 3203"/>
                <a:gd name="T12" fmla="*/ 1 w 1675"/>
                <a:gd name="T13" fmla="*/ 0 h 3203"/>
                <a:gd name="T14" fmla="*/ 1 w 1675"/>
                <a:gd name="T15" fmla="*/ 0 h 3203"/>
                <a:gd name="T16" fmla="*/ 1 w 1675"/>
                <a:gd name="T17" fmla="*/ 0 h 3203"/>
                <a:gd name="T18" fmla="*/ 1 w 1675"/>
                <a:gd name="T19" fmla="*/ 0 h 3203"/>
                <a:gd name="T20" fmla="*/ 1 w 1675"/>
                <a:gd name="T21" fmla="*/ 0 h 3203"/>
                <a:gd name="T22" fmla="*/ 1 w 1675"/>
                <a:gd name="T23" fmla="*/ 0 h 3203"/>
                <a:gd name="T24" fmla="*/ 1 w 1675"/>
                <a:gd name="T25" fmla="*/ 0 h 3203"/>
                <a:gd name="T26" fmla="*/ 1 w 1675"/>
                <a:gd name="T27" fmla="*/ 0 h 3203"/>
                <a:gd name="T28" fmla="*/ 1 w 1675"/>
                <a:gd name="T29" fmla="*/ 0 h 3203"/>
                <a:gd name="T30" fmla="*/ 1 w 1675"/>
                <a:gd name="T31" fmla="*/ 0 h 3203"/>
                <a:gd name="T32" fmla="*/ 1 w 1675"/>
                <a:gd name="T33" fmla="*/ 0 h 3203"/>
                <a:gd name="T34" fmla="*/ 1 w 1675"/>
                <a:gd name="T35" fmla="*/ 0 h 3203"/>
                <a:gd name="T36" fmla="*/ 1 w 1675"/>
                <a:gd name="T37" fmla="*/ 0 h 3203"/>
                <a:gd name="T38" fmla="*/ 1 w 1675"/>
                <a:gd name="T39" fmla="*/ 0 h 3203"/>
                <a:gd name="T40" fmla="*/ 1 w 1675"/>
                <a:gd name="T41" fmla="*/ 0 h 3203"/>
                <a:gd name="T42" fmla="*/ 1 w 1675"/>
                <a:gd name="T43" fmla="*/ 0 h 3203"/>
                <a:gd name="T44" fmla="*/ 1 w 1675"/>
                <a:gd name="T45" fmla="*/ 0 h 3203"/>
                <a:gd name="T46" fmla="*/ 1 w 1675"/>
                <a:gd name="T47" fmla="*/ 0 h 3203"/>
                <a:gd name="T48" fmla="*/ 1 w 1675"/>
                <a:gd name="T49" fmla="*/ 0 h 3203"/>
                <a:gd name="T50" fmla="*/ 1 w 1675"/>
                <a:gd name="T51" fmla="*/ 0 h 3203"/>
                <a:gd name="T52" fmla="*/ 1 w 1675"/>
                <a:gd name="T53" fmla="*/ 0 h 3203"/>
                <a:gd name="T54" fmla="*/ 1 w 1675"/>
                <a:gd name="T55" fmla="*/ 0 h 3203"/>
                <a:gd name="T56" fmla="*/ 1 w 1675"/>
                <a:gd name="T57" fmla="*/ 0 h 3203"/>
                <a:gd name="T58" fmla="*/ 1 w 1675"/>
                <a:gd name="T59" fmla="*/ 0 h 3203"/>
                <a:gd name="T60" fmla="*/ 1 w 1675"/>
                <a:gd name="T61" fmla="*/ 0 h 3203"/>
                <a:gd name="T62" fmla="*/ 1 w 1675"/>
                <a:gd name="T63" fmla="*/ 0 h 3203"/>
                <a:gd name="T64" fmla="*/ 1 w 1675"/>
                <a:gd name="T65" fmla="*/ 0 h 3203"/>
                <a:gd name="T66" fmla="*/ 1 w 1675"/>
                <a:gd name="T67" fmla="*/ 0 h 3203"/>
                <a:gd name="T68" fmla="*/ 1 w 1675"/>
                <a:gd name="T69" fmla="*/ 0 h 3203"/>
                <a:gd name="T70" fmla="*/ 1 w 1675"/>
                <a:gd name="T71" fmla="*/ 0 h 3203"/>
                <a:gd name="T72" fmla="*/ 1 w 1675"/>
                <a:gd name="T73" fmla="*/ 0 h 3203"/>
                <a:gd name="T74" fmla="*/ 1 w 1675"/>
                <a:gd name="T75" fmla="*/ 0 h 3203"/>
                <a:gd name="T76" fmla="*/ 1 w 1675"/>
                <a:gd name="T77" fmla="*/ 0 h 3203"/>
                <a:gd name="T78" fmla="*/ 1 w 1675"/>
                <a:gd name="T79" fmla="*/ 0 h 3203"/>
                <a:gd name="T80" fmla="*/ 1 w 1675"/>
                <a:gd name="T81" fmla="*/ 0 h 3203"/>
                <a:gd name="T82" fmla="*/ 1 w 1675"/>
                <a:gd name="T83" fmla="*/ 0 h 3203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1675"/>
                <a:gd name="T127" fmla="*/ 0 h 3203"/>
                <a:gd name="T128" fmla="*/ 1675 w 1675"/>
                <a:gd name="T129" fmla="*/ 3203 h 3203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1675" h="3203">
                  <a:moveTo>
                    <a:pt x="1588" y="3157"/>
                  </a:moveTo>
                  <a:lnTo>
                    <a:pt x="1620" y="3144"/>
                  </a:lnTo>
                  <a:lnTo>
                    <a:pt x="1645" y="3104"/>
                  </a:lnTo>
                  <a:lnTo>
                    <a:pt x="1672" y="2962"/>
                  </a:lnTo>
                  <a:lnTo>
                    <a:pt x="1675" y="2870"/>
                  </a:lnTo>
                  <a:lnTo>
                    <a:pt x="1675" y="2818"/>
                  </a:lnTo>
                  <a:lnTo>
                    <a:pt x="1673" y="2762"/>
                  </a:lnTo>
                  <a:lnTo>
                    <a:pt x="1653" y="2522"/>
                  </a:lnTo>
                  <a:lnTo>
                    <a:pt x="1572" y="2036"/>
                  </a:lnTo>
                  <a:lnTo>
                    <a:pt x="1523" y="1840"/>
                  </a:lnTo>
                  <a:lnTo>
                    <a:pt x="1474" y="1701"/>
                  </a:lnTo>
                  <a:lnTo>
                    <a:pt x="1453" y="1673"/>
                  </a:lnTo>
                  <a:lnTo>
                    <a:pt x="1418" y="1651"/>
                  </a:lnTo>
                  <a:lnTo>
                    <a:pt x="1351" y="1619"/>
                  </a:lnTo>
                  <a:lnTo>
                    <a:pt x="1164" y="1505"/>
                  </a:lnTo>
                  <a:lnTo>
                    <a:pt x="1056" y="1437"/>
                  </a:lnTo>
                  <a:lnTo>
                    <a:pt x="1000" y="1394"/>
                  </a:lnTo>
                  <a:lnTo>
                    <a:pt x="960" y="1342"/>
                  </a:lnTo>
                  <a:lnTo>
                    <a:pt x="941" y="1226"/>
                  </a:lnTo>
                  <a:lnTo>
                    <a:pt x="941" y="1193"/>
                  </a:lnTo>
                  <a:lnTo>
                    <a:pt x="941" y="1158"/>
                  </a:lnTo>
                  <a:lnTo>
                    <a:pt x="951" y="1105"/>
                  </a:lnTo>
                  <a:lnTo>
                    <a:pt x="1024" y="966"/>
                  </a:lnTo>
                  <a:lnTo>
                    <a:pt x="1058" y="836"/>
                  </a:lnTo>
                  <a:lnTo>
                    <a:pt x="1080" y="703"/>
                  </a:lnTo>
                  <a:lnTo>
                    <a:pt x="1077" y="676"/>
                  </a:lnTo>
                  <a:lnTo>
                    <a:pt x="1067" y="656"/>
                  </a:lnTo>
                  <a:lnTo>
                    <a:pt x="1050" y="604"/>
                  </a:lnTo>
                  <a:lnTo>
                    <a:pt x="1050" y="526"/>
                  </a:lnTo>
                  <a:lnTo>
                    <a:pt x="1045" y="429"/>
                  </a:lnTo>
                  <a:lnTo>
                    <a:pt x="1016" y="261"/>
                  </a:lnTo>
                  <a:lnTo>
                    <a:pt x="987" y="205"/>
                  </a:lnTo>
                  <a:lnTo>
                    <a:pt x="940" y="143"/>
                  </a:lnTo>
                  <a:lnTo>
                    <a:pt x="842" y="52"/>
                  </a:lnTo>
                  <a:lnTo>
                    <a:pt x="749" y="17"/>
                  </a:lnTo>
                  <a:lnTo>
                    <a:pt x="650" y="0"/>
                  </a:lnTo>
                  <a:lnTo>
                    <a:pt x="634" y="1"/>
                  </a:lnTo>
                  <a:lnTo>
                    <a:pt x="615" y="10"/>
                  </a:lnTo>
                  <a:lnTo>
                    <a:pt x="573" y="39"/>
                  </a:lnTo>
                  <a:lnTo>
                    <a:pt x="497" y="110"/>
                  </a:lnTo>
                  <a:lnTo>
                    <a:pt x="462" y="195"/>
                  </a:lnTo>
                  <a:lnTo>
                    <a:pt x="429" y="292"/>
                  </a:lnTo>
                  <a:lnTo>
                    <a:pt x="423" y="352"/>
                  </a:lnTo>
                  <a:lnTo>
                    <a:pt x="423" y="393"/>
                  </a:lnTo>
                  <a:lnTo>
                    <a:pt x="423" y="415"/>
                  </a:lnTo>
                  <a:lnTo>
                    <a:pt x="423" y="441"/>
                  </a:lnTo>
                  <a:lnTo>
                    <a:pt x="425" y="532"/>
                  </a:lnTo>
                  <a:lnTo>
                    <a:pt x="425" y="569"/>
                  </a:lnTo>
                  <a:lnTo>
                    <a:pt x="424" y="599"/>
                  </a:lnTo>
                  <a:lnTo>
                    <a:pt x="405" y="644"/>
                  </a:lnTo>
                  <a:lnTo>
                    <a:pt x="386" y="689"/>
                  </a:lnTo>
                  <a:lnTo>
                    <a:pt x="415" y="880"/>
                  </a:lnTo>
                  <a:lnTo>
                    <a:pt x="450" y="963"/>
                  </a:lnTo>
                  <a:lnTo>
                    <a:pt x="486" y="1040"/>
                  </a:lnTo>
                  <a:lnTo>
                    <a:pt x="516" y="1193"/>
                  </a:lnTo>
                  <a:lnTo>
                    <a:pt x="530" y="1232"/>
                  </a:lnTo>
                  <a:lnTo>
                    <a:pt x="575" y="1317"/>
                  </a:lnTo>
                  <a:lnTo>
                    <a:pt x="531" y="1356"/>
                  </a:lnTo>
                  <a:lnTo>
                    <a:pt x="461" y="1397"/>
                  </a:lnTo>
                  <a:lnTo>
                    <a:pt x="431" y="1401"/>
                  </a:lnTo>
                  <a:lnTo>
                    <a:pt x="391" y="1392"/>
                  </a:lnTo>
                  <a:lnTo>
                    <a:pt x="353" y="1381"/>
                  </a:lnTo>
                  <a:lnTo>
                    <a:pt x="321" y="1378"/>
                  </a:lnTo>
                  <a:lnTo>
                    <a:pt x="282" y="1382"/>
                  </a:lnTo>
                  <a:lnTo>
                    <a:pt x="254" y="1382"/>
                  </a:lnTo>
                  <a:lnTo>
                    <a:pt x="239" y="1382"/>
                  </a:lnTo>
                  <a:lnTo>
                    <a:pt x="224" y="1381"/>
                  </a:lnTo>
                  <a:lnTo>
                    <a:pt x="165" y="1379"/>
                  </a:lnTo>
                  <a:lnTo>
                    <a:pt x="142" y="1379"/>
                  </a:lnTo>
                  <a:lnTo>
                    <a:pt x="123" y="1385"/>
                  </a:lnTo>
                  <a:lnTo>
                    <a:pt x="112" y="1417"/>
                  </a:lnTo>
                  <a:lnTo>
                    <a:pt x="107" y="1482"/>
                  </a:lnTo>
                  <a:lnTo>
                    <a:pt x="94" y="1593"/>
                  </a:lnTo>
                  <a:lnTo>
                    <a:pt x="64" y="1686"/>
                  </a:lnTo>
                  <a:lnTo>
                    <a:pt x="46" y="1789"/>
                  </a:lnTo>
                  <a:lnTo>
                    <a:pt x="3" y="2317"/>
                  </a:lnTo>
                  <a:lnTo>
                    <a:pt x="0" y="2815"/>
                  </a:lnTo>
                  <a:lnTo>
                    <a:pt x="3" y="3176"/>
                  </a:lnTo>
                  <a:lnTo>
                    <a:pt x="316" y="3199"/>
                  </a:lnTo>
                  <a:lnTo>
                    <a:pt x="493" y="3203"/>
                  </a:lnTo>
                  <a:lnTo>
                    <a:pt x="587" y="3203"/>
                  </a:lnTo>
                  <a:lnTo>
                    <a:pt x="636" y="3203"/>
                  </a:lnTo>
                  <a:lnTo>
                    <a:pt x="686" y="3203"/>
                  </a:lnTo>
                  <a:lnTo>
                    <a:pt x="1588" y="3157"/>
                  </a:lnTo>
                  <a:close/>
                </a:path>
              </a:pathLst>
            </a:cu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9469" name="Freeform 14"/>
            <p:cNvSpPr>
              <a:spLocks/>
            </p:cNvSpPr>
            <p:nvPr/>
          </p:nvSpPr>
          <p:spPr bwMode="auto">
            <a:xfrm>
              <a:off x="1547" y="2214"/>
              <a:ext cx="811" cy="966"/>
            </a:xfrm>
            <a:custGeom>
              <a:avLst/>
              <a:gdLst>
                <a:gd name="T0" fmla="*/ 1 w 1621"/>
                <a:gd name="T1" fmla="*/ 0 h 2897"/>
                <a:gd name="T2" fmla="*/ 1 w 1621"/>
                <a:gd name="T3" fmla="*/ 0 h 2897"/>
                <a:gd name="T4" fmla="*/ 1 w 1621"/>
                <a:gd name="T5" fmla="*/ 0 h 2897"/>
                <a:gd name="T6" fmla="*/ 1 w 1621"/>
                <a:gd name="T7" fmla="*/ 0 h 2897"/>
                <a:gd name="T8" fmla="*/ 1 w 1621"/>
                <a:gd name="T9" fmla="*/ 0 h 2897"/>
                <a:gd name="T10" fmla="*/ 1 w 1621"/>
                <a:gd name="T11" fmla="*/ 0 h 2897"/>
                <a:gd name="T12" fmla="*/ 1 w 1621"/>
                <a:gd name="T13" fmla="*/ 0 h 2897"/>
                <a:gd name="T14" fmla="*/ 1 w 1621"/>
                <a:gd name="T15" fmla="*/ 0 h 2897"/>
                <a:gd name="T16" fmla="*/ 1 w 1621"/>
                <a:gd name="T17" fmla="*/ 0 h 2897"/>
                <a:gd name="T18" fmla="*/ 1 w 1621"/>
                <a:gd name="T19" fmla="*/ 0 h 2897"/>
                <a:gd name="T20" fmla="*/ 1 w 1621"/>
                <a:gd name="T21" fmla="*/ 0 h 2897"/>
                <a:gd name="T22" fmla="*/ 1 w 1621"/>
                <a:gd name="T23" fmla="*/ 0 h 2897"/>
                <a:gd name="T24" fmla="*/ 1 w 1621"/>
                <a:gd name="T25" fmla="*/ 0 h 2897"/>
                <a:gd name="T26" fmla="*/ 1 w 1621"/>
                <a:gd name="T27" fmla="*/ 0 h 2897"/>
                <a:gd name="T28" fmla="*/ 1 w 1621"/>
                <a:gd name="T29" fmla="*/ 0 h 2897"/>
                <a:gd name="T30" fmla="*/ 1 w 1621"/>
                <a:gd name="T31" fmla="*/ 0 h 2897"/>
                <a:gd name="T32" fmla="*/ 1 w 1621"/>
                <a:gd name="T33" fmla="*/ 0 h 2897"/>
                <a:gd name="T34" fmla="*/ 1 w 1621"/>
                <a:gd name="T35" fmla="*/ 0 h 2897"/>
                <a:gd name="T36" fmla="*/ 1 w 1621"/>
                <a:gd name="T37" fmla="*/ 0 h 2897"/>
                <a:gd name="T38" fmla="*/ 1 w 1621"/>
                <a:gd name="T39" fmla="*/ 0 h 2897"/>
                <a:gd name="T40" fmla="*/ 1 w 1621"/>
                <a:gd name="T41" fmla="*/ 0 h 2897"/>
                <a:gd name="T42" fmla="*/ 1 w 1621"/>
                <a:gd name="T43" fmla="*/ 0 h 2897"/>
                <a:gd name="T44" fmla="*/ 1 w 1621"/>
                <a:gd name="T45" fmla="*/ 0 h 2897"/>
                <a:gd name="T46" fmla="*/ 1 w 1621"/>
                <a:gd name="T47" fmla="*/ 0 h 2897"/>
                <a:gd name="T48" fmla="*/ 1 w 1621"/>
                <a:gd name="T49" fmla="*/ 0 h 2897"/>
                <a:gd name="T50" fmla="*/ 1 w 1621"/>
                <a:gd name="T51" fmla="*/ 0 h 2897"/>
                <a:gd name="T52" fmla="*/ 1 w 1621"/>
                <a:gd name="T53" fmla="*/ 0 h 2897"/>
                <a:gd name="T54" fmla="*/ 1 w 1621"/>
                <a:gd name="T55" fmla="*/ 0 h 2897"/>
                <a:gd name="T56" fmla="*/ 1 w 1621"/>
                <a:gd name="T57" fmla="*/ 0 h 2897"/>
                <a:gd name="T58" fmla="*/ 1 w 1621"/>
                <a:gd name="T59" fmla="*/ 0 h 2897"/>
                <a:gd name="T60" fmla="*/ 1 w 1621"/>
                <a:gd name="T61" fmla="*/ 0 h 2897"/>
                <a:gd name="T62" fmla="*/ 0 w 1621"/>
                <a:gd name="T63" fmla="*/ 0 h 2897"/>
                <a:gd name="T64" fmla="*/ 1 w 1621"/>
                <a:gd name="T65" fmla="*/ 0 h 2897"/>
                <a:gd name="T66" fmla="*/ 1 w 1621"/>
                <a:gd name="T67" fmla="*/ 0 h 2897"/>
                <a:gd name="T68" fmla="*/ 1 w 1621"/>
                <a:gd name="T69" fmla="*/ 0 h 2897"/>
                <a:gd name="T70" fmla="*/ 1 w 1621"/>
                <a:gd name="T71" fmla="*/ 0 h 2897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1621"/>
                <a:gd name="T109" fmla="*/ 0 h 2897"/>
                <a:gd name="T110" fmla="*/ 1621 w 1621"/>
                <a:gd name="T111" fmla="*/ 2897 h 2897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1621" h="2897">
                  <a:moveTo>
                    <a:pt x="1621" y="2890"/>
                  </a:moveTo>
                  <a:lnTo>
                    <a:pt x="1621" y="2770"/>
                  </a:lnTo>
                  <a:lnTo>
                    <a:pt x="1617" y="2614"/>
                  </a:lnTo>
                  <a:lnTo>
                    <a:pt x="1595" y="2246"/>
                  </a:lnTo>
                  <a:lnTo>
                    <a:pt x="1553" y="1882"/>
                  </a:lnTo>
                  <a:lnTo>
                    <a:pt x="1522" y="1733"/>
                  </a:lnTo>
                  <a:lnTo>
                    <a:pt x="1481" y="1619"/>
                  </a:lnTo>
                  <a:lnTo>
                    <a:pt x="1431" y="1539"/>
                  </a:lnTo>
                  <a:lnTo>
                    <a:pt x="1368" y="1473"/>
                  </a:lnTo>
                  <a:lnTo>
                    <a:pt x="1275" y="1440"/>
                  </a:lnTo>
                  <a:lnTo>
                    <a:pt x="1181" y="1407"/>
                  </a:lnTo>
                  <a:lnTo>
                    <a:pt x="1052" y="1342"/>
                  </a:lnTo>
                  <a:lnTo>
                    <a:pt x="981" y="1300"/>
                  </a:lnTo>
                  <a:lnTo>
                    <a:pt x="937" y="1249"/>
                  </a:lnTo>
                  <a:lnTo>
                    <a:pt x="920" y="1197"/>
                  </a:lnTo>
                  <a:lnTo>
                    <a:pt x="920" y="1171"/>
                  </a:lnTo>
                  <a:lnTo>
                    <a:pt x="929" y="1139"/>
                  </a:lnTo>
                  <a:lnTo>
                    <a:pt x="1021" y="955"/>
                  </a:lnTo>
                  <a:lnTo>
                    <a:pt x="1055" y="851"/>
                  </a:lnTo>
                  <a:lnTo>
                    <a:pt x="1078" y="738"/>
                  </a:lnTo>
                  <a:lnTo>
                    <a:pt x="1078" y="700"/>
                  </a:lnTo>
                  <a:lnTo>
                    <a:pt x="1078" y="676"/>
                  </a:lnTo>
                  <a:lnTo>
                    <a:pt x="1076" y="645"/>
                  </a:lnTo>
                  <a:lnTo>
                    <a:pt x="1067" y="505"/>
                  </a:lnTo>
                  <a:lnTo>
                    <a:pt x="1034" y="279"/>
                  </a:lnTo>
                  <a:lnTo>
                    <a:pt x="939" y="128"/>
                  </a:lnTo>
                  <a:lnTo>
                    <a:pt x="826" y="7"/>
                  </a:lnTo>
                  <a:lnTo>
                    <a:pt x="808" y="3"/>
                  </a:lnTo>
                  <a:lnTo>
                    <a:pt x="787" y="1"/>
                  </a:lnTo>
                  <a:lnTo>
                    <a:pt x="743" y="16"/>
                  </a:lnTo>
                  <a:lnTo>
                    <a:pt x="716" y="37"/>
                  </a:lnTo>
                  <a:lnTo>
                    <a:pt x="723" y="53"/>
                  </a:lnTo>
                  <a:lnTo>
                    <a:pt x="695" y="22"/>
                  </a:lnTo>
                  <a:lnTo>
                    <a:pt x="657" y="3"/>
                  </a:lnTo>
                  <a:lnTo>
                    <a:pt x="638" y="0"/>
                  </a:lnTo>
                  <a:lnTo>
                    <a:pt x="621" y="10"/>
                  </a:lnTo>
                  <a:lnTo>
                    <a:pt x="533" y="108"/>
                  </a:lnTo>
                  <a:lnTo>
                    <a:pt x="451" y="222"/>
                  </a:lnTo>
                  <a:lnTo>
                    <a:pt x="442" y="416"/>
                  </a:lnTo>
                  <a:lnTo>
                    <a:pt x="442" y="540"/>
                  </a:lnTo>
                  <a:lnTo>
                    <a:pt x="439" y="621"/>
                  </a:lnTo>
                  <a:lnTo>
                    <a:pt x="423" y="661"/>
                  </a:lnTo>
                  <a:lnTo>
                    <a:pt x="408" y="703"/>
                  </a:lnTo>
                  <a:lnTo>
                    <a:pt x="408" y="731"/>
                  </a:lnTo>
                  <a:lnTo>
                    <a:pt x="405" y="752"/>
                  </a:lnTo>
                  <a:lnTo>
                    <a:pt x="405" y="773"/>
                  </a:lnTo>
                  <a:lnTo>
                    <a:pt x="406" y="804"/>
                  </a:lnTo>
                  <a:lnTo>
                    <a:pt x="442" y="875"/>
                  </a:lnTo>
                  <a:lnTo>
                    <a:pt x="480" y="947"/>
                  </a:lnTo>
                  <a:lnTo>
                    <a:pt x="528" y="1072"/>
                  </a:lnTo>
                  <a:lnTo>
                    <a:pt x="545" y="1135"/>
                  </a:lnTo>
                  <a:lnTo>
                    <a:pt x="542" y="1164"/>
                  </a:lnTo>
                  <a:lnTo>
                    <a:pt x="544" y="1190"/>
                  </a:lnTo>
                  <a:lnTo>
                    <a:pt x="545" y="1228"/>
                  </a:lnTo>
                  <a:lnTo>
                    <a:pt x="539" y="1265"/>
                  </a:lnTo>
                  <a:lnTo>
                    <a:pt x="521" y="1293"/>
                  </a:lnTo>
                  <a:lnTo>
                    <a:pt x="414" y="1373"/>
                  </a:lnTo>
                  <a:lnTo>
                    <a:pt x="315" y="1379"/>
                  </a:lnTo>
                  <a:lnTo>
                    <a:pt x="198" y="1401"/>
                  </a:lnTo>
                  <a:lnTo>
                    <a:pt x="74" y="1493"/>
                  </a:lnTo>
                  <a:lnTo>
                    <a:pt x="41" y="1626"/>
                  </a:lnTo>
                  <a:lnTo>
                    <a:pt x="20" y="1771"/>
                  </a:lnTo>
                  <a:lnTo>
                    <a:pt x="8" y="2012"/>
                  </a:lnTo>
                  <a:lnTo>
                    <a:pt x="0" y="2260"/>
                  </a:lnTo>
                  <a:lnTo>
                    <a:pt x="10" y="2569"/>
                  </a:lnTo>
                  <a:lnTo>
                    <a:pt x="18" y="2735"/>
                  </a:lnTo>
                  <a:lnTo>
                    <a:pt x="19" y="2812"/>
                  </a:lnTo>
                  <a:lnTo>
                    <a:pt x="19" y="2847"/>
                  </a:lnTo>
                  <a:lnTo>
                    <a:pt x="20" y="2883"/>
                  </a:lnTo>
                  <a:lnTo>
                    <a:pt x="819" y="2897"/>
                  </a:lnTo>
                  <a:lnTo>
                    <a:pt x="1370" y="2897"/>
                  </a:lnTo>
                  <a:lnTo>
                    <a:pt x="1621" y="2890"/>
                  </a:lnTo>
                  <a:close/>
                </a:path>
              </a:pathLst>
            </a:cu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9470" name="Freeform 15"/>
            <p:cNvSpPr>
              <a:spLocks/>
            </p:cNvSpPr>
            <p:nvPr/>
          </p:nvSpPr>
          <p:spPr bwMode="auto">
            <a:xfrm>
              <a:off x="2014" y="2446"/>
              <a:ext cx="784" cy="733"/>
            </a:xfrm>
            <a:custGeom>
              <a:avLst/>
              <a:gdLst>
                <a:gd name="T0" fmla="*/ 0 w 1568"/>
                <a:gd name="T1" fmla="*/ 0 h 2197"/>
                <a:gd name="T2" fmla="*/ 1 w 1568"/>
                <a:gd name="T3" fmla="*/ 0 h 2197"/>
                <a:gd name="T4" fmla="*/ 1 w 1568"/>
                <a:gd name="T5" fmla="*/ 0 h 2197"/>
                <a:gd name="T6" fmla="*/ 1 w 1568"/>
                <a:gd name="T7" fmla="*/ 0 h 2197"/>
                <a:gd name="T8" fmla="*/ 1 w 1568"/>
                <a:gd name="T9" fmla="*/ 0 h 2197"/>
                <a:gd name="T10" fmla="*/ 1 w 1568"/>
                <a:gd name="T11" fmla="*/ 0 h 2197"/>
                <a:gd name="T12" fmla="*/ 1 w 1568"/>
                <a:gd name="T13" fmla="*/ 0 h 2197"/>
                <a:gd name="T14" fmla="*/ 1 w 1568"/>
                <a:gd name="T15" fmla="*/ 0 h 2197"/>
                <a:gd name="T16" fmla="*/ 1 w 1568"/>
                <a:gd name="T17" fmla="*/ 0 h 2197"/>
                <a:gd name="T18" fmla="*/ 1 w 1568"/>
                <a:gd name="T19" fmla="*/ 0 h 2197"/>
                <a:gd name="T20" fmla="*/ 1 w 1568"/>
                <a:gd name="T21" fmla="*/ 0 h 2197"/>
                <a:gd name="T22" fmla="*/ 1 w 1568"/>
                <a:gd name="T23" fmla="*/ 0 h 2197"/>
                <a:gd name="T24" fmla="*/ 1 w 1568"/>
                <a:gd name="T25" fmla="*/ 0 h 2197"/>
                <a:gd name="T26" fmla="*/ 1 w 1568"/>
                <a:gd name="T27" fmla="*/ 0 h 2197"/>
                <a:gd name="T28" fmla="*/ 1 w 1568"/>
                <a:gd name="T29" fmla="*/ 0 h 2197"/>
                <a:gd name="T30" fmla="*/ 1 w 1568"/>
                <a:gd name="T31" fmla="*/ 0 h 2197"/>
                <a:gd name="T32" fmla="*/ 1 w 1568"/>
                <a:gd name="T33" fmla="*/ 0 h 2197"/>
                <a:gd name="T34" fmla="*/ 1 w 1568"/>
                <a:gd name="T35" fmla="*/ 0 h 2197"/>
                <a:gd name="T36" fmla="*/ 1 w 1568"/>
                <a:gd name="T37" fmla="*/ 0 h 2197"/>
                <a:gd name="T38" fmla="*/ 1 w 1568"/>
                <a:gd name="T39" fmla="*/ 0 h 2197"/>
                <a:gd name="T40" fmla="*/ 1 w 1568"/>
                <a:gd name="T41" fmla="*/ 0 h 2197"/>
                <a:gd name="T42" fmla="*/ 1 w 1568"/>
                <a:gd name="T43" fmla="*/ 0 h 2197"/>
                <a:gd name="T44" fmla="*/ 1 w 1568"/>
                <a:gd name="T45" fmla="*/ 0 h 2197"/>
                <a:gd name="T46" fmla="*/ 1 w 1568"/>
                <a:gd name="T47" fmla="*/ 0 h 2197"/>
                <a:gd name="T48" fmla="*/ 1 w 1568"/>
                <a:gd name="T49" fmla="*/ 0 h 2197"/>
                <a:gd name="T50" fmla="*/ 1 w 1568"/>
                <a:gd name="T51" fmla="*/ 0 h 2197"/>
                <a:gd name="T52" fmla="*/ 1 w 1568"/>
                <a:gd name="T53" fmla="*/ 0 h 2197"/>
                <a:gd name="T54" fmla="*/ 1 w 1568"/>
                <a:gd name="T55" fmla="*/ 0 h 2197"/>
                <a:gd name="T56" fmla="*/ 1 w 1568"/>
                <a:gd name="T57" fmla="*/ 0 h 2197"/>
                <a:gd name="T58" fmla="*/ 1 w 1568"/>
                <a:gd name="T59" fmla="*/ 0 h 2197"/>
                <a:gd name="T60" fmla="*/ 1 w 1568"/>
                <a:gd name="T61" fmla="*/ 0 h 2197"/>
                <a:gd name="T62" fmla="*/ 1 w 1568"/>
                <a:gd name="T63" fmla="*/ 0 h 2197"/>
                <a:gd name="T64" fmla="*/ 1 w 1568"/>
                <a:gd name="T65" fmla="*/ 0 h 2197"/>
                <a:gd name="T66" fmla="*/ 0 w 1568"/>
                <a:gd name="T67" fmla="*/ 0 h 2197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1568"/>
                <a:gd name="T103" fmla="*/ 0 h 2197"/>
                <a:gd name="T104" fmla="*/ 1568 w 1568"/>
                <a:gd name="T105" fmla="*/ 2197 h 2197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1568" h="2197">
                  <a:moveTo>
                    <a:pt x="0" y="2197"/>
                  </a:moveTo>
                  <a:lnTo>
                    <a:pt x="28" y="2024"/>
                  </a:lnTo>
                  <a:lnTo>
                    <a:pt x="42" y="1747"/>
                  </a:lnTo>
                  <a:lnTo>
                    <a:pt x="82" y="1641"/>
                  </a:lnTo>
                  <a:lnTo>
                    <a:pt x="168" y="1569"/>
                  </a:lnTo>
                  <a:lnTo>
                    <a:pt x="277" y="1487"/>
                  </a:lnTo>
                  <a:lnTo>
                    <a:pt x="402" y="1414"/>
                  </a:lnTo>
                  <a:lnTo>
                    <a:pt x="448" y="1306"/>
                  </a:lnTo>
                  <a:lnTo>
                    <a:pt x="454" y="1248"/>
                  </a:lnTo>
                  <a:lnTo>
                    <a:pt x="378" y="1201"/>
                  </a:lnTo>
                  <a:lnTo>
                    <a:pt x="285" y="1092"/>
                  </a:lnTo>
                  <a:lnTo>
                    <a:pt x="285" y="880"/>
                  </a:lnTo>
                  <a:lnTo>
                    <a:pt x="324" y="510"/>
                  </a:lnTo>
                  <a:lnTo>
                    <a:pt x="356" y="240"/>
                  </a:lnTo>
                  <a:lnTo>
                    <a:pt x="472" y="57"/>
                  </a:lnTo>
                  <a:lnTo>
                    <a:pt x="549" y="0"/>
                  </a:lnTo>
                  <a:lnTo>
                    <a:pt x="619" y="11"/>
                  </a:lnTo>
                  <a:lnTo>
                    <a:pt x="688" y="24"/>
                  </a:lnTo>
                  <a:lnTo>
                    <a:pt x="721" y="0"/>
                  </a:lnTo>
                  <a:lnTo>
                    <a:pt x="870" y="115"/>
                  </a:lnTo>
                  <a:lnTo>
                    <a:pt x="985" y="450"/>
                  </a:lnTo>
                  <a:lnTo>
                    <a:pt x="1063" y="747"/>
                  </a:lnTo>
                  <a:lnTo>
                    <a:pt x="1063" y="1010"/>
                  </a:lnTo>
                  <a:lnTo>
                    <a:pt x="985" y="1191"/>
                  </a:lnTo>
                  <a:lnTo>
                    <a:pt x="900" y="1261"/>
                  </a:lnTo>
                  <a:lnTo>
                    <a:pt x="932" y="1329"/>
                  </a:lnTo>
                  <a:lnTo>
                    <a:pt x="1081" y="1462"/>
                  </a:lnTo>
                  <a:lnTo>
                    <a:pt x="1266" y="1487"/>
                  </a:lnTo>
                  <a:lnTo>
                    <a:pt x="1367" y="1560"/>
                  </a:lnTo>
                  <a:lnTo>
                    <a:pt x="1445" y="1638"/>
                  </a:lnTo>
                  <a:lnTo>
                    <a:pt x="1484" y="1794"/>
                  </a:lnTo>
                  <a:lnTo>
                    <a:pt x="1531" y="1959"/>
                  </a:lnTo>
                  <a:lnTo>
                    <a:pt x="1568" y="2194"/>
                  </a:lnTo>
                  <a:lnTo>
                    <a:pt x="0" y="2197"/>
                  </a:ln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9471" name="Freeform 16"/>
            <p:cNvSpPr>
              <a:spLocks/>
            </p:cNvSpPr>
            <p:nvPr/>
          </p:nvSpPr>
          <p:spPr bwMode="auto">
            <a:xfrm>
              <a:off x="2793" y="2383"/>
              <a:ext cx="827" cy="794"/>
            </a:xfrm>
            <a:custGeom>
              <a:avLst/>
              <a:gdLst>
                <a:gd name="T0" fmla="*/ 0 w 1653"/>
                <a:gd name="T1" fmla="*/ 0 h 2380"/>
                <a:gd name="T2" fmla="*/ 1 w 1653"/>
                <a:gd name="T3" fmla="*/ 0 h 2380"/>
                <a:gd name="T4" fmla="*/ 1 w 1653"/>
                <a:gd name="T5" fmla="*/ 0 h 2380"/>
                <a:gd name="T6" fmla="*/ 1 w 1653"/>
                <a:gd name="T7" fmla="*/ 0 h 2380"/>
                <a:gd name="T8" fmla="*/ 1 w 1653"/>
                <a:gd name="T9" fmla="*/ 0 h 2380"/>
                <a:gd name="T10" fmla="*/ 1 w 1653"/>
                <a:gd name="T11" fmla="*/ 0 h 2380"/>
                <a:gd name="T12" fmla="*/ 1 w 1653"/>
                <a:gd name="T13" fmla="*/ 0 h 2380"/>
                <a:gd name="T14" fmla="*/ 1 w 1653"/>
                <a:gd name="T15" fmla="*/ 0 h 2380"/>
                <a:gd name="T16" fmla="*/ 1 w 1653"/>
                <a:gd name="T17" fmla="*/ 0 h 2380"/>
                <a:gd name="T18" fmla="*/ 1 w 1653"/>
                <a:gd name="T19" fmla="*/ 0 h 2380"/>
                <a:gd name="T20" fmla="*/ 1 w 1653"/>
                <a:gd name="T21" fmla="*/ 0 h 2380"/>
                <a:gd name="T22" fmla="*/ 1 w 1653"/>
                <a:gd name="T23" fmla="*/ 0 h 2380"/>
                <a:gd name="T24" fmla="*/ 1 w 1653"/>
                <a:gd name="T25" fmla="*/ 0 h 2380"/>
                <a:gd name="T26" fmla="*/ 1 w 1653"/>
                <a:gd name="T27" fmla="*/ 0 h 2380"/>
                <a:gd name="T28" fmla="*/ 1 w 1653"/>
                <a:gd name="T29" fmla="*/ 0 h 2380"/>
                <a:gd name="T30" fmla="*/ 1 w 1653"/>
                <a:gd name="T31" fmla="*/ 0 h 2380"/>
                <a:gd name="T32" fmla="*/ 1 w 1653"/>
                <a:gd name="T33" fmla="*/ 0 h 2380"/>
                <a:gd name="T34" fmla="*/ 1 w 1653"/>
                <a:gd name="T35" fmla="*/ 0 h 2380"/>
                <a:gd name="T36" fmla="*/ 1 w 1653"/>
                <a:gd name="T37" fmla="*/ 0 h 2380"/>
                <a:gd name="T38" fmla="*/ 1 w 1653"/>
                <a:gd name="T39" fmla="*/ 0 h 2380"/>
                <a:gd name="T40" fmla="*/ 1 w 1653"/>
                <a:gd name="T41" fmla="*/ 0 h 2380"/>
                <a:gd name="T42" fmla="*/ 1 w 1653"/>
                <a:gd name="T43" fmla="*/ 0 h 2380"/>
                <a:gd name="T44" fmla="*/ 1 w 1653"/>
                <a:gd name="T45" fmla="*/ 0 h 2380"/>
                <a:gd name="T46" fmla="*/ 1 w 1653"/>
                <a:gd name="T47" fmla="*/ 0 h 2380"/>
                <a:gd name="T48" fmla="*/ 1 w 1653"/>
                <a:gd name="T49" fmla="*/ 0 h 2380"/>
                <a:gd name="T50" fmla="*/ 1 w 1653"/>
                <a:gd name="T51" fmla="*/ 0 h 2380"/>
                <a:gd name="T52" fmla="*/ 1 w 1653"/>
                <a:gd name="T53" fmla="*/ 0 h 2380"/>
                <a:gd name="T54" fmla="*/ 1 w 1653"/>
                <a:gd name="T55" fmla="*/ 0 h 2380"/>
                <a:gd name="T56" fmla="*/ 1 w 1653"/>
                <a:gd name="T57" fmla="*/ 0 h 2380"/>
                <a:gd name="T58" fmla="*/ 1 w 1653"/>
                <a:gd name="T59" fmla="*/ 0 h 2380"/>
                <a:gd name="T60" fmla="*/ 1 w 1653"/>
                <a:gd name="T61" fmla="*/ 0 h 2380"/>
                <a:gd name="T62" fmla="*/ 1 w 1653"/>
                <a:gd name="T63" fmla="*/ 0 h 2380"/>
                <a:gd name="T64" fmla="*/ 1 w 1653"/>
                <a:gd name="T65" fmla="*/ 0 h 2380"/>
                <a:gd name="T66" fmla="*/ 1 w 1653"/>
                <a:gd name="T67" fmla="*/ 0 h 2380"/>
                <a:gd name="T68" fmla="*/ 1 w 1653"/>
                <a:gd name="T69" fmla="*/ 0 h 2380"/>
                <a:gd name="T70" fmla="*/ 1 w 1653"/>
                <a:gd name="T71" fmla="*/ 0 h 2380"/>
                <a:gd name="T72" fmla="*/ 1 w 1653"/>
                <a:gd name="T73" fmla="*/ 0 h 2380"/>
                <a:gd name="T74" fmla="*/ 0 w 1653"/>
                <a:gd name="T75" fmla="*/ 0 h 2380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1653"/>
                <a:gd name="T115" fmla="*/ 0 h 2380"/>
                <a:gd name="T116" fmla="*/ 1653 w 1653"/>
                <a:gd name="T117" fmla="*/ 2380 h 2380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1653" h="2380">
                  <a:moveTo>
                    <a:pt x="0" y="2380"/>
                  </a:moveTo>
                  <a:lnTo>
                    <a:pt x="34" y="1839"/>
                  </a:lnTo>
                  <a:lnTo>
                    <a:pt x="82" y="1712"/>
                  </a:lnTo>
                  <a:lnTo>
                    <a:pt x="153" y="1528"/>
                  </a:lnTo>
                  <a:lnTo>
                    <a:pt x="237" y="1508"/>
                  </a:lnTo>
                  <a:lnTo>
                    <a:pt x="400" y="1473"/>
                  </a:lnTo>
                  <a:lnTo>
                    <a:pt x="477" y="1427"/>
                  </a:lnTo>
                  <a:lnTo>
                    <a:pt x="548" y="1365"/>
                  </a:lnTo>
                  <a:lnTo>
                    <a:pt x="572" y="1208"/>
                  </a:lnTo>
                  <a:lnTo>
                    <a:pt x="495" y="997"/>
                  </a:lnTo>
                  <a:lnTo>
                    <a:pt x="440" y="975"/>
                  </a:lnTo>
                  <a:lnTo>
                    <a:pt x="393" y="747"/>
                  </a:lnTo>
                  <a:lnTo>
                    <a:pt x="425" y="686"/>
                  </a:lnTo>
                  <a:lnTo>
                    <a:pt x="409" y="464"/>
                  </a:lnTo>
                  <a:lnTo>
                    <a:pt x="418" y="246"/>
                  </a:lnTo>
                  <a:lnTo>
                    <a:pt x="472" y="163"/>
                  </a:lnTo>
                  <a:lnTo>
                    <a:pt x="588" y="19"/>
                  </a:lnTo>
                  <a:lnTo>
                    <a:pt x="681" y="0"/>
                  </a:lnTo>
                  <a:lnTo>
                    <a:pt x="806" y="0"/>
                  </a:lnTo>
                  <a:lnTo>
                    <a:pt x="899" y="57"/>
                  </a:lnTo>
                  <a:lnTo>
                    <a:pt x="977" y="163"/>
                  </a:lnTo>
                  <a:lnTo>
                    <a:pt x="1031" y="345"/>
                  </a:lnTo>
                  <a:lnTo>
                    <a:pt x="1046" y="496"/>
                  </a:lnTo>
                  <a:lnTo>
                    <a:pt x="1047" y="631"/>
                  </a:lnTo>
                  <a:lnTo>
                    <a:pt x="1093" y="653"/>
                  </a:lnTo>
                  <a:lnTo>
                    <a:pt x="1078" y="865"/>
                  </a:lnTo>
                  <a:lnTo>
                    <a:pt x="1012" y="903"/>
                  </a:lnTo>
                  <a:lnTo>
                    <a:pt x="993" y="1030"/>
                  </a:lnTo>
                  <a:lnTo>
                    <a:pt x="968" y="1179"/>
                  </a:lnTo>
                  <a:lnTo>
                    <a:pt x="983" y="1296"/>
                  </a:lnTo>
                  <a:lnTo>
                    <a:pt x="1070" y="1368"/>
                  </a:lnTo>
                  <a:lnTo>
                    <a:pt x="1186" y="1413"/>
                  </a:lnTo>
                  <a:lnTo>
                    <a:pt x="1350" y="1447"/>
                  </a:lnTo>
                  <a:lnTo>
                    <a:pt x="1468" y="1462"/>
                  </a:lnTo>
                  <a:lnTo>
                    <a:pt x="1530" y="1579"/>
                  </a:lnTo>
                  <a:lnTo>
                    <a:pt x="1577" y="1687"/>
                  </a:lnTo>
                  <a:lnTo>
                    <a:pt x="1653" y="2353"/>
                  </a:lnTo>
                  <a:lnTo>
                    <a:pt x="0" y="2380"/>
                  </a:ln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9472" name="Rectangle 17"/>
            <p:cNvSpPr>
              <a:spLocks noChangeArrowheads="1"/>
            </p:cNvSpPr>
            <p:nvPr/>
          </p:nvSpPr>
          <p:spPr bwMode="auto">
            <a:xfrm>
              <a:off x="3272" y="1322"/>
              <a:ext cx="110" cy="2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GB">
                  <a:solidFill>
                    <a:srgbClr val="6E6E6E"/>
                  </a:solidFill>
                  <a:latin typeface="Lucida Sans Unicode" charset="0"/>
                </a:rPr>
                <a:t>z</a:t>
              </a:r>
              <a:endParaRPr lang="en-GB">
                <a:latin typeface="Lucida Sans Unicode" charset="0"/>
              </a:endParaRPr>
            </a:p>
          </p:txBody>
        </p:sp>
        <p:sp>
          <p:nvSpPr>
            <p:cNvPr id="19473" name="Rectangle 18"/>
            <p:cNvSpPr>
              <a:spLocks noChangeArrowheads="1"/>
            </p:cNvSpPr>
            <p:nvPr/>
          </p:nvSpPr>
          <p:spPr bwMode="auto">
            <a:xfrm>
              <a:off x="3166" y="1365"/>
              <a:ext cx="96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sz="2100">
                  <a:solidFill>
                    <a:srgbClr val="6E6E6E"/>
                  </a:solidFill>
                  <a:latin typeface="Lucida Sans Unicode" charset="0"/>
                </a:rPr>
                <a:t>z</a:t>
              </a:r>
              <a:endParaRPr lang="en-US">
                <a:latin typeface="Lucida Sans Unicode" charset="0"/>
              </a:endParaRPr>
            </a:p>
          </p:txBody>
        </p:sp>
        <p:sp>
          <p:nvSpPr>
            <p:cNvPr id="19474" name="Rectangle 19"/>
            <p:cNvSpPr>
              <a:spLocks noChangeArrowheads="1"/>
            </p:cNvSpPr>
            <p:nvPr/>
          </p:nvSpPr>
          <p:spPr bwMode="auto">
            <a:xfrm>
              <a:off x="3079" y="1409"/>
              <a:ext cx="110" cy="2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>
                  <a:solidFill>
                    <a:srgbClr val="6E6E6E"/>
                  </a:solidFill>
                  <a:latin typeface="Lucida Sans Unicode" charset="0"/>
                </a:rPr>
                <a:t>z</a:t>
              </a:r>
              <a:endParaRPr lang="en-US">
                <a:latin typeface="Lucida Sans Unicode" charset="0"/>
              </a:endParaRPr>
            </a:p>
          </p:txBody>
        </p:sp>
        <p:sp>
          <p:nvSpPr>
            <p:cNvPr id="19475" name="Rectangle 20"/>
            <p:cNvSpPr>
              <a:spLocks noChangeArrowheads="1"/>
            </p:cNvSpPr>
            <p:nvPr/>
          </p:nvSpPr>
          <p:spPr bwMode="auto">
            <a:xfrm>
              <a:off x="3017" y="1498"/>
              <a:ext cx="69" cy="1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sz="1500">
                  <a:solidFill>
                    <a:srgbClr val="6E6E6E"/>
                  </a:solidFill>
                  <a:latin typeface="Lucida Sans Unicode" charset="0"/>
                </a:rPr>
                <a:t>z</a:t>
              </a:r>
              <a:endParaRPr lang="en-US">
                <a:latin typeface="Lucida Sans Unicode" charset="0"/>
              </a:endParaRPr>
            </a:p>
          </p:txBody>
        </p:sp>
        <p:sp>
          <p:nvSpPr>
            <p:cNvPr id="19476" name="Rectangle 21"/>
            <p:cNvSpPr>
              <a:spLocks noChangeArrowheads="1"/>
            </p:cNvSpPr>
            <p:nvPr/>
          </p:nvSpPr>
          <p:spPr bwMode="auto">
            <a:xfrm>
              <a:off x="2961" y="1587"/>
              <a:ext cx="60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sz="1300">
                  <a:solidFill>
                    <a:srgbClr val="6E6E6E"/>
                  </a:solidFill>
                  <a:latin typeface="Lucida Sans Unicode" charset="0"/>
                </a:rPr>
                <a:t>z</a:t>
              </a:r>
              <a:endParaRPr lang="en-US">
                <a:latin typeface="Lucida Sans Unicode" charset="0"/>
              </a:endParaRPr>
            </a:p>
          </p:txBody>
        </p:sp>
        <p:sp>
          <p:nvSpPr>
            <p:cNvPr id="19477" name="Rectangle 22"/>
            <p:cNvSpPr>
              <a:spLocks noChangeArrowheads="1"/>
            </p:cNvSpPr>
            <p:nvPr/>
          </p:nvSpPr>
          <p:spPr bwMode="auto">
            <a:xfrm>
              <a:off x="2920" y="1680"/>
              <a:ext cx="50" cy="1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sz="1100">
                  <a:solidFill>
                    <a:srgbClr val="6E6E6E"/>
                  </a:solidFill>
                  <a:latin typeface="Lucida Sans Unicode" charset="0"/>
                </a:rPr>
                <a:t>z</a:t>
              </a:r>
              <a:endParaRPr lang="en-US">
                <a:latin typeface="Lucida Sans Unicode" charset="0"/>
              </a:endParaRPr>
            </a:p>
          </p:txBody>
        </p:sp>
        <p:sp>
          <p:nvSpPr>
            <p:cNvPr id="19478" name="Rectangle 23"/>
            <p:cNvSpPr>
              <a:spLocks noChangeArrowheads="1"/>
            </p:cNvSpPr>
            <p:nvPr/>
          </p:nvSpPr>
          <p:spPr bwMode="auto">
            <a:xfrm>
              <a:off x="2895" y="1749"/>
              <a:ext cx="41" cy="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sz="900">
                  <a:solidFill>
                    <a:srgbClr val="6E6E6E"/>
                  </a:solidFill>
                  <a:latin typeface="Lucida Sans Unicode" charset="0"/>
                </a:rPr>
                <a:t>z</a:t>
              </a:r>
              <a:endParaRPr lang="en-US">
                <a:latin typeface="Lucida Sans Unicode" charset="0"/>
              </a:endParaRPr>
            </a:p>
          </p:txBody>
        </p:sp>
        <p:sp>
          <p:nvSpPr>
            <p:cNvPr id="19479" name="Freeform 24"/>
            <p:cNvSpPr>
              <a:spLocks/>
            </p:cNvSpPr>
            <p:nvPr/>
          </p:nvSpPr>
          <p:spPr bwMode="auto">
            <a:xfrm>
              <a:off x="950" y="1735"/>
              <a:ext cx="777" cy="965"/>
            </a:xfrm>
            <a:custGeom>
              <a:avLst/>
              <a:gdLst>
                <a:gd name="T0" fmla="*/ 1 w 1554"/>
                <a:gd name="T1" fmla="*/ 0 h 2895"/>
                <a:gd name="T2" fmla="*/ 1 w 1554"/>
                <a:gd name="T3" fmla="*/ 0 h 2895"/>
                <a:gd name="T4" fmla="*/ 1 w 1554"/>
                <a:gd name="T5" fmla="*/ 0 h 2895"/>
                <a:gd name="T6" fmla="*/ 1 w 1554"/>
                <a:gd name="T7" fmla="*/ 0 h 2895"/>
                <a:gd name="T8" fmla="*/ 1 w 1554"/>
                <a:gd name="T9" fmla="*/ 0 h 2895"/>
                <a:gd name="T10" fmla="*/ 1 w 1554"/>
                <a:gd name="T11" fmla="*/ 0 h 2895"/>
                <a:gd name="T12" fmla="*/ 1 w 1554"/>
                <a:gd name="T13" fmla="*/ 0 h 2895"/>
                <a:gd name="T14" fmla="*/ 1 w 1554"/>
                <a:gd name="T15" fmla="*/ 0 h 2895"/>
                <a:gd name="T16" fmla="*/ 1 w 1554"/>
                <a:gd name="T17" fmla="*/ 0 h 2895"/>
                <a:gd name="T18" fmla="*/ 1 w 1554"/>
                <a:gd name="T19" fmla="*/ 0 h 2895"/>
                <a:gd name="T20" fmla="*/ 1 w 1554"/>
                <a:gd name="T21" fmla="*/ 0 h 2895"/>
                <a:gd name="T22" fmla="*/ 1 w 1554"/>
                <a:gd name="T23" fmla="*/ 0 h 2895"/>
                <a:gd name="T24" fmla="*/ 1 w 1554"/>
                <a:gd name="T25" fmla="*/ 0 h 2895"/>
                <a:gd name="T26" fmla="*/ 1 w 1554"/>
                <a:gd name="T27" fmla="*/ 0 h 2895"/>
                <a:gd name="T28" fmla="*/ 1 w 1554"/>
                <a:gd name="T29" fmla="*/ 0 h 2895"/>
                <a:gd name="T30" fmla="*/ 1 w 1554"/>
                <a:gd name="T31" fmla="*/ 0 h 2895"/>
                <a:gd name="T32" fmla="*/ 1 w 1554"/>
                <a:gd name="T33" fmla="*/ 0 h 2895"/>
                <a:gd name="T34" fmla="*/ 1 w 1554"/>
                <a:gd name="T35" fmla="*/ 0 h 2895"/>
                <a:gd name="T36" fmla="*/ 1 w 1554"/>
                <a:gd name="T37" fmla="*/ 0 h 2895"/>
                <a:gd name="T38" fmla="*/ 1 w 1554"/>
                <a:gd name="T39" fmla="*/ 0 h 2895"/>
                <a:gd name="T40" fmla="*/ 1 w 1554"/>
                <a:gd name="T41" fmla="*/ 0 h 2895"/>
                <a:gd name="T42" fmla="*/ 1 w 1554"/>
                <a:gd name="T43" fmla="*/ 0 h 2895"/>
                <a:gd name="T44" fmla="*/ 1 w 1554"/>
                <a:gd name="T45" fmla="*/ 0 h 2895"/>
                <a:gd name="T46" fmla="*/ 1 w 1554"/>
                <a:gd name="T47" fmla="*/ 0 h 2895"/>
                <a:gd name="T48" fmla="*/ 1 w 1554"/>
                <a:gd name="T49" fmla="*/ 0 h 2895"/>
                <a:gd name="T50" fmla="*/ 1 w 1554"/>
                <a:gd name="T51" fmla="*/ 0 h 2895"/>
                <a:gd name="T52" fmla="*/ 1 w 1554"/>
                <a:gd name="T53" fmla="*/ 0 h 2895"/>
                <a:gd name="T54" fmla="*/ 1 w 1554"/>
                <a:gd name="T55" fmla="*/ 0 h 2895"/>
                <a:gd name="T56" fmla="*/ 1 w 1554"/>
                <a:gd name="T57" fmla="*/ 0 h 2895"/>
                <a:gd name="T58" fmla="*/ 1 w 1554"/>
                <a:gd name="T59" fmla="*/ 0 h 2895"/>
                <a:gd name="T60" fmla="*/ 1 w 1554"/>
                <a:gd name="T61" fmla="*/ 0 h 2895"/>
                <a:gd name="T62" fmla="*/ 1 w 1554"/>
                <a:gd name="T63" fmla="*/ 0 h 2895"/>
                <a:gd name="T64" fmla="*/ 1 w 1554"/>
                <a:gd name="T65" fmla="*/ 0 h 2895"/>
                <a:gd name="T66" fmla="*/ 0 w 1554"/>
                <a:gd name="T67" fmla="*/ 0 h 2895"/>
                <a:gd name="T68" fmla="*/ 1 w 1554"/>
                <a:gd name="T69" fmla="*/ 0 h 2895"/>
                <a:gd name="T70" fmla="*/ 1 w 1554"/>
                <a:gd name="T71" fmla="*/ 0 h 2895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1554"/>
                <a:gd name="T109" fmla="*/ 0 h 2895"/>
                <a:gd name="T110" fmla="*/ 1554 w 1554"/>
                <a:gd name="T111" fmla="*/ 2895 h 2895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1554" h="2895">
                  <a:moveTo>
                    <a:pt x="1487" y="2887"/>
                  </a:moveTo>
                  <a:lnTo>
                    <a:pt x="1516" y="2876"/>
                  </a:lnTo>
                  <a:lnTo>
                    <a:pt x="1536" y="2838"/>
                  </a:lnTo>
                  <a:lnTo>
                    <a:pt x="1554" y="2707"/>
                  </a:lnTo>
                  <a:lnTo>
                    <a:pt x="1554" y="2665"/>
                  </a:lnTo>
                  <a:lnTo>
                    <a:pt x="1553" y="2619"/>
                  </a:lnTo>
                  <a:lnTo>
                    <a:pt x="1547" y="2519"/>
                  </a:lnTo>
                  <a:lnTo>
                    <a:pt x="1518" y="2295"/>
                  </a:lnTo>
                  <a:lnTo>
                    <a:pt x="1425" y="1842"/>
                  </a:lnTo>
                  <a:lnTo>
                    <a:pt x="1323" y="1530"/>
                  </a:lnTo>
                  <a:lnTo>
                    <a:pt x="1284" y="1492"/>
                  </a:lnTo>
                  <a:lnTo>
                    <a:pt x="1237" y="1468"/>
                  </a:lnTo>
                  <a:lnTo>
                    <a:pt x="1029" y="1374"/>
                  </a:lnTo>
                  <a:lnTo>
                    <a:pt x="977" y="1323"/>
                  </a:lnTo>
                  <a:lnTo>
                    <a:pt x="940" y="1245"/>
                  </a:lnTo>
                  <a:lnTo>
                    <a:pt x="924" y="1193"/>
                  </a:lnTo>
                  <a:lnTo>
                    <a:pt x="925" y="1170"/>
                  </a:lnTo>
                  <a:lnTo>
                    <a:pt x="934" y="1137"/>
                  </a:lnTo>
                  <a:lnTo>
                    <a:pt x="1021" y="953"/>
                  </a:lnTo>
                  <a:lnTo>
                    <a:pt x="1055" y="848"/>
                  </a:lnTo>
                  <a:lnTo>
                    <a:pt x="1072" y="786"/>
                  </a:lnTo>
                  <a:lnTo>
                    <a:pt x="1078" y="740"/>
                  </a:lnTo>
                  <a:lnTo>
                    <a:pt x="1078" y="702"/>
                  </a:lnTo>
                  <a:lnTo>
                    <a:pt x="1078" y="678"/>
                  </a:lnTo>
                  <a:lnTo>
                    <a:pt x="1077" y="647"/>
                  </a:lnTo>
                  <a:lnTo>
                    <a:pt x="1068" y="507"/>
                  </a:lnTo>
                  <a:lnTo>
                    <a:pt x="1036" y="280"/>
                  </a:lnTo>
                  <a:lnTo>
                    <a:pt x="942" y="129"/>
                  </a:lnTo>
                  <a:lnTo>
                    <a:pt x="831" y="5"/>
                  </a:lnTo>
                  <a:lnTo>
                    <a:pt x="814" y="0"/>
                  </a:lnTo>
                  <a:lnTo>
                    <a:pt x="793" y="0"/>
                  </a:lnTo>
                  <a:lnTo>
                    <a:pt x="750" y="16"/>
                  </a:lnTo>
                  <a:lnTo>
                    <a:pt x="723" y="39"/>
                  </a:lnTo>
                  <a:lnTo>
                    <a:pt x="720" y="48"/>
                  </a:lnTo>
                  <a:lnTo>
                    <a:pt x="729" y="58"/>
                  </a:lnTo>
                  <a:lnTo>
                    <a:pt x="701" y="23"/>
                  </a:lnTo>
                  <a:lnTo>
                    <a:pt x="665" y="6"/>
                  </a:lnTo>
                  <a:lnTo>
                    <a:pt x="647" y="3"/>
                  </a:lnTo>
                  <a:lnTo>
                    <a:pt x="630" y="13"/>
                  </a:lnTo>
                  <a:lnTo>
                    <a:pt x="543" y="110"/>
                  </a:lnTo>
                  <a:lnTo>
                    <a:pt x="463" y="224"/>
                  </a:lnTo>
                  <a:lnTo>
                    <a:pt x="452" y="418"/>
                  </a:lnTo>
                  <a:lnTo>
                    <a:pt x="452" y="540"/>
                  </a:lnTo>
                  <a:lnTo>
                    <a:pt x="448" y="621"/>
                  </a:lnTo>
                  <a:lnTo>
                    <a:pt x="433" y="660"/>
                  </a:lnTo>
                  <a:lnTo>
                    <a:pt x="419" y="704"/>
                  </a:lnTo>
                  <a:lnTo>
                    <a:pt x="419" y="728"/>
                  </a:lnTo>
                  <a:lnTo>
                    <a:pt x="417" y="750"/>
                  </a:lnTo>
                  <a:lnTo>
                    <a:pt x="417" y="773"/>
                  </a:lnTo>
                  <a:lnTo>
                    <a:pt x="417" y="806"/>
                  </a:lnTo>
                  <a:lnTo>
                    <a:pt x="452" y="875"/>
                  </a:lnTo>
                  <a:lnTo>
                    <a:pt x="489" y="946"/>
                  </a:lnTo>
                  <a:lnTo>
                    <a:pt x="538" y="1069"/>
                  </a:lnTo>
                  <a:lnTo>
                    <a:pt x="554" y="1133"/>
                  </a:lnTo>
                  <a:lnTo>
                    <a:pt x="550" y="1163"/>
                  </a:lnTo>
                  <a:lnTo>
                    <a:pt x="553" y="1187"/>
                  </a:lnTo>
                  <a:lnTo>
                    <a:pt x="554" y="1225"/>
                  </a:lnTo>
                  <a:lnTo>
                    <a:pt x="547" y="1260"/>
                  </a:lnTo>
                  <a:lnTo>
                    <a:pt x="531" y="1286"/>
                  </a:lnTo>
                  <a:lnTo>
                    <a:pt x="479" y="1330"/>
                  </a:lnTo>
                  <a:lnTo>
                    <a:pt x="424" y="1372"/>
                  </a:lnTo>
                  <a:lnTo>
                    <a:pt x="328" y="1375"/>
                  </a:lnTo>
                  <a:lnTo>
                    <a:pt x="212" y="1398"/>
                  </a:lnTo>
                  <a:lnTo>
                    <a:pt x="90" y="1491"/>
                  </a:lnTo>
                  <a:lnTo>
                    <a:pt x="57" y="1622"/>
                  </a:lnTo>
                  <a:lnTo>
                    <a:pt x="33" y="1764"/>
                  </a:lnTo>
                  <a:lnTo>
                    <a:pt x="5" y="2369"/>
                  </a:lnTo>
                  <a:lnTo>
                    <a:pt x="0" y="2853"/>
                  </a:lnTo>
                  <a:lnTo>
                    <a:pt x="472" y="2886"/>
                  </a:lnTo>
                  <a:lnTo>
                    <a:pt x="948" y="2895"/>
                  </a:lnTo>
                  <a:lnTo>
                    <a:pt x="1214" y="2895"/>
                  </a:lnTo>
                  <a:lnTo>
                    <a:pt x="1487" y="2887"/>
                  </a:lnTo>
                  <a:close/>
                </a:path>
              </a:pathLst>
            </a:custGeom>
            <a:solidFill>
              <a:srgbClr val="6E6E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9480" name="Freeform 25"/>
            <p:cNvSpPr>
              <a:spLocks/>
            </p:cNvSpPr>
            <p:nvPr/>
          </p:nvSpPr>
          <p:spPr bwMode="auto">
            <a:xfrm>
              <a:off x="845" y="1993"/>
              <a:ext cx="774" cy="977"/>
            </a:xfrm>
            <a:custGeom>
              <a:avLst/>
              <a:gdLst>
                <a:gd name="T0" fmla="*/ 0 w 1549"/>
                <a:gd name="T1" fmla="*/ 0 h 2933"/>
                <a:gd name="T2" fmla="*/ 0 w 1549"/>
                <a:gd name="T3" fmla="*/ 0 h 2933"/>
                <a:gd name="T4" fmla="*/ 0 w 1549"/>
                <a:gd name="T5" fmla="*/ 0 h 2933"/>
                <a:gd name="T6" fmla="*/ 0 w 1549"/>
                <a:gd name="T7" fmla="*/ 0 h 2933"/>
                <a:gd name="T8" fmla="*/ 0 w 1549"/>
                <a:gd name="T9" fmla="*/ 0 h 2933"/>
                <a:gd name="T10" fmla="*/ 0 w 1549"/>
                <a:gd name="T11" fmla="*/ 0 h 2933"/>
                <a:gd name="T12" fmla="*/ 0 w 1549"/>
                <a:gd name="T13" fmla="*/ 0 h 2933"/>
                <a:gd name="T14" fmla="*/ 0 w 1549"/>
                <a:gd name="T15" fmla="*/ 0 h 2933"/>
                <a:gd name="T16" fmla="*/ 0 w 1549"/>
                <a:gd name="T17" fmla="*/ 0 h 2933"/>
                <a:gd name="T18" fmla="*/ 0 w 1549"/>
                <a:gd name="T19" fmla="*/ 0 h 2933"/>
                <a:gd name="T20" fmla="*/ 0 w 1549"/>
                <a:gd name="T21" fmla="*/ 0 h 2933"/>
                <a:gd name="T22" fmla="*/ 0 w 1549"/>
                <a:gd name="T23" fmla="*/ 0 h 2933"/>
                <a:gd name="T24" fmla="*/ 0 w 1549"/>
                <a:gd name="T25" fmla="*/ 0 h 2933"/>
                <a:gd name="T26" fmla="*/ 0 w 1549"/>
                <a:gd name="T27" fmla="*/ 0 h 2933"/>
                <a:gd name="T28" fmla="*/ 0 w 1549"/>
                <a:gd name="T29" fmla="*/ 0 h 2933"/>
                <a:gd name="T30" fmla="*/ 0 w 1549"/>
                <a:gd name="T31" fmla="*/ 0 h 2933"/>
                <a:gd name="T32" fmla="*/ 0 w 1549"/>
                <a:gd name="T33" fmla="*/ 0 h 2933"/>
                <a:gd name="T34" fmla="*/ 0 w 1549"/>
                <a:gd name="T35" fmla="*/ 0 h 2933"/>
                <a:gd name="T36" fmla="*/ 0 w 1549"/>
                <a:gd name="T37" fmla="*/ 0 h 2933"/>
                <a:gd name="T38" fmla="*/ 0 w 1549"/>
                <a:gd name="T39" fmla="*/ 0 h 2933"/>
                <a:gd name="T40" fmla="*/ 0 w 1549"/>
                <a:gd name="T41" fmla="*/ 0 h 2933"/>
                <a:gd name="T42" fmla="*/ 0 w 1549"/>
                <a:gd name="T43" fmla="*/ 0 h 2933"/>
                <a:gd name="T44" fmla="*/ 0 w 1549"/>
                <a:gd name="T45" fmla="*/ 0 h 2933"/>
                <a:gd name="T46" fmla="*/ 0 w 1549"/>
                <a:gd name="T47" fmla="*/ 0 h 2933"/>
                <a:gd name="T48" fmla="*/ 0 w 1549"/>
                <a:gd name="T49" fmla="*/ 0 h 2933"/>
                <a:gd name="T50" fmla="*/ 0 w 1549"/>
                <a:gd name="T51" fmla="*/ 0 h 2933"/>
                <a:gd name="T52" fmla="*/ 0 w 1549"/>
                <a:gd name="T53" fmla="*/ 0 h 2933"/>
                <a:gd name="T54" fmla="*/ 0 w 1549"/>
                <a:gd name="T55" fmla="*/ 0 h 2933"/>
                <a:gd name="T56" fmla="*/ 0 w 1549"/>
                <a:gd name="T57" fmla="*/ 0 h 2933"/>
                <a:gd name="T58" fmla="*/ 0 w 1549"/>
                <a:gd name="T59" fmla="*/ 0 h 2933"/>
                <a:gd name="T60" fmla="*/ 0 w 1549"/>
                <a:gd name="T61" fmla="*/ 0 h 2933"/>
                <a:gd name="T62" fmla="*/ 0 w 1549"/>
                <a:gd name="T63" fmla="*/ 0 h 2933"/>
                <a:gd name="T64" fmla="*/ 0 w 1549"/>
                <a:gd name="T65" fmla="*/ 0 h 2933"/>
                <a:gd name="T66" fmla="*/ 0 w 1549"/>
                <a:gd name="T67" fmla="*/ 0 h 2933"/>
                <a:gd name="T68" fmla="*/ 0 w 1549"/>
                <a:gd name="T69" fmla="*/ 0 h 2933"/>
                <a:gd name="T70" fmla="*/ 0 w 1549"/>
                <a:gd name="T71" fmla="*/ 0 h 2933"/>
                <a:gd name="T72" fmla="*/ 0 w 1549"/>
                <a:gd name="T73" fmla="*/ 0 h 2933"/>
                <a:gd name="T74" fmla="*/ 0 w 1549"/>
                <a:gd name="T75" fmla="*/ 0 h 2933"/>
                <a:gd name="T76" fmla="*/ 0 w 1549"/>
                <a:gd name="T77" fmla="*/ 0 h 2933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1549"/>
                <a:gd name="T118" fmla="*/ 0 h 2933"/>
                <a:gd name="T119" fmla="*/ 1549 w 1549"/>
                <a:gd name="T120" fmla="*/ 2933 h 2933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1549" h="2933">
                  <a:moveTo>
                    <a:pt x="0" y="2641"/>
                  </a:moveTo>
                  <a:lnTo>
                    <a:pt x="38" y="1868"/>
                  </a:lnTo>
                  <a:lnTo>
                    <a:pt x="101" y="1594"/>
                  </a:lnTo>
                  <a:lnTo>
                    <a:pt x="264" y="1486"/>
                  </a:lnTo>
                  <a:lnTo>
                    <a:pt x="419" y="1464"/>
                  </a:lnTo>
                  <a:lnTo>
                    <a:pt x="552" y="1403"/>
                  </a:lnTo>
                  <a:lnTo>
                    <a:pt x="607" y="1286"/>
                  </a:lnTo>
                  <a:lnTo>
                    <a:pt x="615" y="1109"/>
                  </a:lnTo>
                  <a:lnTo>
                    <a:pt x="560" y="1011"/>
                  </a:lnTo>
                  <a:lnTo>
                    <a:pt x="560" y="954"/>
                  </a:lnTo>
                  <a:lnTo>
                    <a:pt x="513" y="882"/>
                  </a:lnTo>
                  <a:lnTo>
                    <a:pt x="475" y="725"/>
                  </a:lnTo>
                  <a:lnTo>
                    <a:pt x="481" y="701"/>
                  </a:lnTo>
                  <a:lnTo>
                    <a:pt x="443" y="583"/>
                  </a:lnTo>
                  <a:lnTo>
                    <a:pt x="481" y="340"/>
                  </a:lnTo>
                  <a:lnTo>
                    <a:pt x="570" y="226"/>
                  </a:lnTo>
                  <a:lnTo>
                    <a:pt x="667" y="69"/>
                  </a:lnTo>
                  <a:lnTo>
                    <a:pt x="864" y="0"/>
                  </a:lnTo>
                  <a:lnTo>
                    <a:pt x="1011" y="121"/>
                  </a:lnTo>
                  <a:lnTo>
                    <a:pt x="1068" y="216"/>
                  </a:lnTo>
                  <a:lnTo>
                    <a:pt x="1151" y="265"/>
                  </a:lnTo>
                  <a:lnTo>
                    <a:pt x="1151" y="371"/>
                  </a:lnTo>
                  <a:lnTo>
                    <a:pt x="1160" y="430"/>
                  </a:lnTo>
                  <a:lnTo>
                    <a:pt x="1222" y="550"/>
                  </a:lnTo>
                  <a:lnTo>
                    <a:pt x="1173" y="714"/>
                  </a:lnTo>
                  <a:lnTo>
                    <a:pt x="1183" y="836"/>
                  </a:lnTo>
                  <a:lnTo>
                    <a:pt x="1135" y="954"/>
                  </a:lnTo>
                  <a:lnTo>
                    <a:pt x="1096" y="990"/>
                  </a:lnTo>
                  <a:lnTo>
                    <a:pt x="1096" y="1048"/>
                  </a:lnTo>
                  <a:lnTo>
                    <a:pt x="1051" y="1179"/>
                  </a:lnTo>
                  <a:lnTo>
                    <a:pt x="1019" y="1286"/>
                  </a:lnTo>
                  <a:lnTo>
                    <a:pt x="1112" y="1403"/>
                  </a:lnTo>
                  <a:lnTo>
                    <a:pt x="1276" y="1523"/>
                  </a:lnTo>
                  <a:lnTo>
                    <a:pt x="1447" y="1640"/>
                  </a:lnTo>
                  <a:lnTo>
                    <a:pt x="1525" y="1786"/>
                  </a:lnTo>
                  <a:lnTo>
                    <a:pt x="1549" y="1975"/>
                  </a:lnTo>
                  <a:lnTo>
                    <a:pt x="1546" y="2250"/>
                  </a:lnTo>
                  <a:lnTo>
                    <a:pt x="1543" y="2933"/>
                  </a:lnTo>
                  <a:lnTo>
                    <a:pt x="0" y="2641"/>
                  </a:lnTo>
                  <a:close/>
                </a:path>
              </a:pathLst>
            </a:custGeom>
            <a:solidFill>
              <a:srgbClr val="808080"/>
            </a:solidFill>
            <a:ln w="1588">
              <a:solidFill>
                <a:srgbClr val="808080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9481" name="Freeform 26"/>
            <p:cNvSpPr>
              <a:spLocks/>
            </p:cNvSpPr>
            <p:nvPr/>
          </p:nvSpPr>
          <p:spPr bwMode="auto">
            <a:xfrm>
              <a:off x="1270" y="2379"/>
              <a:ext cx="753" cy="791"/>
            </a:xfrm>
            <a:custGeom>
              <a:avLst/>
              <a:gdLst>
                <a:gd name="T0" fmla="*/ 0 w 1507"/>
                <a:gd name="T1" fmla="*/ 0 h 2372"/>
                <a:gd name="T2" fmla="*/ 0 w 1507"/>
                <a:gd name="T3" fmla="*/ 0 h 2372"/>
                <a:gd name="T4" fmla="*/ 0 w 1507"/>
                <a:gd name="T5" fmla="*/ 0 h 2372"/>
                <a:gd name="T6" fmla="*/ 0 w 1507"/>
                <a:gd name="T7" fmla="*/ 0 h 2372"/>
                <a:gd name="T8" fmla="*/ 0 w 1507"/>
                <a:gd name="T9" fmla="*/ 0 h 2372"/>
                <a:gd name="T10" fmla="*/ 0 w 1507"/>
                <a:gd name="T11" fmla="*/ 0 h 2372"/>
                <a:gd name="T12" fmla="*/ 0 w 1507"/>
                <a:gd name="T13" fmla="*/ 0 h 2372"/>
                <a:gd name="T14" fmla="*/ 0 w 1507"/>
                <a:gd name="T15" fmla="*/ 0 h 2372"/>
                <a:gd name="T16" fmla="*/ 0 w 1507"/>
                <a:gd name="T17" fmla="*/ 0 h 2372"/>
                <a:gd name="T18" fmla="*/ 0 w 1507"/>
                <a:gd name="T19" fmla="*/ 0 h 2372"/>
                <a:gd name="T20" fmla="*/ 0 w 1507"/>
                <a:gd name="T21" fmla="*/ 0 h 2372"/>
                <a:gd name="T22" fmla="*/ 0 w 1507"/>
                <a:gd name="T23" fmla="*/ 0 h 2372"/>
                <a:gd name="T24" fmla="*/ 0 w 1507"/>
                <a:gd name="T25" fmla="*/ 0 h 2372"/>
                <a:gd name="T26" fmla="*/ 0 w 1507"/>
                <a:gd name="T27" fmla="*/ 0 h 2372"/>
                <a:gd name="T28" fmla="*/ 0 w 1507"/>
                <a:gd name="T29" fmla="*/ 0 h 2372"/>
                <a:gd name="T30" fmla="*/ 0 w 1507"/>
                <a:gd name="T31" fmla="*/ 0 h 2372"/>
                <a:gd name="T32" fmla="*/ 0 w 1507"/>
                <a:gd name="T33" fmla="*/ 0 h 2372"/>
                <a:gd name="T34" fmla="*/ 0 w 1507"/>
                <a:gd name="T35" fmla="*/ 0 h 2372"/>
                <a:gd name="T36" fmla="*/ 0 w 1507"/>
                <a:gd name="T37" fmla="*/ 0 h 2372"/>
                <a:gd name="T38" fmla="*/ 0 w 1507"/>
                <a:gd name="T39" fmla="*/ 0 h 2372"/>
                <a:gd name="T40" fmla="*/ 0 w 1507"/>
                <a:gd name="T41" fmla="*/ 0 h 2372"/>
                <a:gd name="T42" fmla="*/ 0 w 1507"/>
                <a:gd name="T43" fmla="*/ 0 h 2372"/>
                <a:gd name="T44" fmla="*/ 0 w 1507"/>
                <a:gd name="T45" fmla="*/ 0 h 2372"/>
                <a:gd name="T46" fmla="*/ 0 w 1507"/>
                <a:gd name="T47" fmla="*/ 0 h 2372"/>
                <a:gd name="T48" fmla="*/ 0 w 1507"/>
                <a:gd name="T49" fmla="*/ 0 h 2372"/>
                <a:gd name="T50" fmla="*/ 0 w 1507"/>
                <a:gd name="T51" fmla="*/ 0 h 2372"/>
                <a:gd name="T52" fmla="*/ 0 w 1507"/>
                <a:gd name="T53" fmla="*/ 0 h 2372"/>
                <a:gd name="T54" fmla="*/ 0 w 1507"/>
                <a:gd name="T55" fmla="*/ 0 h 2372"/>
                <a:gd name="T56" fmla="*/ 0 w 1507"/>
                <a:gd name="T57" fmla="*/ 0 h 2372"/>
                <a:gd name="T58" fmla="*/ 0 w 1507"/>
                <a:gd name="T59" fmla="*/ 0 h 2372"/>
                <a:gd name="T60" fmla="*/ 0 w 1507"/>
                <a:gd name="T61" fmla="*/ 0 h 2372"/>
                <a:gd name="T62" fmla="*/ 0 w 1507"/>
                <a:gd name="T63" fmla="*/ 0 h 2372"/>
                <a:gd name="T64" fmla="*/ 0 w 1507"/>
                <a:gd name="T65" fmla="*/ 0 h 2372"/>
                <a:gd name="T66" fmla="*/ 0 w 1507"/>
                <a:gd name="T67" fmla="*/ 0 h 2372"/>
                <a:gd name="T68" fmla="*/ 0 w 1507"/>
                <a:gd name="T69" fmla="*/ 0 h 2372"/>
                <a:gd name="T70" fmla="*/ 0 w 1507"/>
                <a:gd name="T71" fmla="*/ 0 h 2372"/>
                <a:gd name="T72" fmla="*/ 0 w 1507"/>
                <a:gd name="T73" fmla="*/ 0 h 2372"/>
                <a:gd name="T74" fmla="*/ 0 w 1507"/>
                <a:gd name="T75" fmla="*/ 0 h 2372"/>
                <a:gd name="T76" fmla="*/ 0 w 1507"/>
                <a:gd name="T77" fmla="*/ 0 h 2372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1507"/>
                <a:gd name="T118" fmla="*/ 0 h 2372"/>
                <a:gd name="T119" fmla="*/ 1507 w 1507"/>
                <a:gd name="T120" fmla="*/ 2372 h 2372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1507" h="2372">
                  <a:moveTo>
                    <a:pt x="0" y="2366"/>
                  </a:moveTo>
                  <a:lnTo>
                    <a:pt x="40" y="1865"/>
                  </a:lnTo>
                  <a:lnTo>
                    <a:pt x="97" y="1629"/>
                  </a:lnTo>
                  <a:lnTo>
                    <a:pt x="260" y="1501"/>
                  </a:lnTo>
                  <a:lnTo>
                    <a:pt x="421" y="1460"/>
                  </a:lnTo>
                  <a:lnTo>
                    <a:pt x="555" y="1401"/>
                  </a:lnTo>
                  <a:lnTo>
                    <a:pt x="609" y="1284"/>
                  </a:lnTo>
                  <a:lnTo>
                    <a:pt x="615" y="1105"/>
                  </a:lnTo>
                  <a:lnTo>
                    <a:pt x="559" y="1046"/>
                  </a:lnTo>
                  <a:lnTo>
                    <a:pt x="513" y="968"/>
                  </a:lnTo>
                  <a:lnTo>
                    <a:pt x="501" y="919"/>
                  </a:lnTo>
                  <a:lnTo>
                    <a:pt x="475" y="724"/>
                  </a:lnTo>
                  <a:lnTo>
                    <a:pt x="479" y="725"/>
                  </a:lnTo>
                  <a:lnTo>
                    <a:pt x="443" y="579"/>
                  </a:lnTo>
                  <a:lnTo>
                    <a:pt x="484" y="340"/>
                  </a:lnTo>
                  <a:lnTo>
                    <a:pt x="569" y="224"/>
                  </a:lnTo>
                  <a:lnTo>
                    <a:pt x="668" y="70"/>
                  </a:lnTo>
                  <a:lnTo>
                    <a:pt x="864" y="0"/>
                  </a:lnTo>
                  <a:lnTo>
                    <a:pt x="1019" y="87"/>
                  </a:lnTo>
                  <a:lnTo>
                    <a:pt x="1093" y="189"/>
                  </a:lnTo>
                  <a:lnTo>
                    <a:pt x="1154" y="259"/>
                  </a:lnTo>
                  <a:lnTo>
                    <a:pt x="1166" y="358"/>
                  </a:lnTo>
                  <a:lnTo>
                    <a:pt x="1211" y="431"/>
                  </a:lnTo>
                  <a:lnTo>
                    <a:pt x="1222" y="548"/>
                  </a:lnTo>
                  <a:lnTo>
                    <a:pt x="1176" y="712"/>
                  </a:lnTo>
                  <a:lnTo>
                    <a:pt x="1184" y="832"/>
                  </a:lnTo>
                  <a:lnTo>
                    <a:pt x="1138" y="951"/>
                  </a:lnTo>
                  <a:lnTo>
                    <a:pt x="1099" y="987"/>
                  </a:lnTo>
                  <a:lnTo>
                    <a:pt x="1099" y="1043"/>
                  </a:lnTo>
                  <a:lnTo>
                    <a:pt x="1009" y="1159"/>
                  </a:lnTo>
                  <a:lnTo>
                    <a:pt x="1032" y="1372"/>
                  </a:lnTo>
                  <a:lnTo>
                    <a:pt x="1128" y="1514"/>
                  </a:lnTo>
                  <a:lnTo>
                    <a:pt x="1278" y="1582"/>
                  </a:lnTo>
                  <a:lnTo>
                    <a:pt x="1444" y="1664"/>
                  </a:lnTo>
                  <a:lnTo>
                    <a:pt x="1493" y="1784"/>
                  </a:lnTo>
                  <a:lnTo>
                    <a:pt x="1502" y="2027"/>
                  </a:lnTo>
                  <a:lnTo>
                    <a:pt x="1507" y="2206"/>
                  </a:lnTo>
                  <a:lnTo>
                    <a:pt x="1502" y="2372"/>
                  </a:lnTo>
                  <a:lnTo>
                    <a:pt x="0" y="2366"/>
                  </a:ln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9482" name="Freeform 27"/>
            <p:cNvSpPr>
              <a:spLocks/>
            </p:cNvSpPr>
            <p:nvPr/>
          </p:nvSpPr>
          <p:spPr bwMode="auto">
            <a:xfrm>
              <a:off x="576" y="2383"/>
              <a:ext cx="826" cy="794"/>
            </a:xfrm>
            <a:custGeom>
              <a:avLst/>
              <a:gdLst>
                <a:gd name="T0" fmla="*/ 0 w 1653"/>
                <a:gd name="T1" fmla="*/ 0 h 2380"/>
                <a:gd name="T2" fmla="*/ 0 w 1653"/>
                <a:gd name="T3" fmla="*/ 0 h 2380"/>
                <a:gd name="T4" fmla="*/ 0 w 1653"/>
                <a:gd name="T5" fmla="*/ 0 h 2380"/>
                <a:gd name="T6" fmla="*/ 0 w 1653"/>
                <a:gd name="T7" fmla="*/ 0 h 2380"/>
                <a:gd name="T8" fmla="*/ 0 w 1653"/>
                <a:gd name="T9" fmla="*/ 0 h 2380"/>
                <a:gd name="T10" fmla="*/ 0 w 1653"/>
                <a:gd name="T11" fmla="*/ 0 h 2380"/>
                <a:gd name="T12" fmla="*/ 0 w 1653"/>
                <a:gd name="T13" fmla="*/ 0 h 2380"/>
                <a:gd name="T14" fmla="*/ 0 w 1653"/>
                <a:gd name="T15" fmla="*/ 0 h 2380"/>
                <a:gd name="T16" fmla="*/ 0 w 1653"/>
                <a:gd name="T17" fmla="*/ 0 h 2380"/>
                <a:gd name="T18" fmla="*/ 0 w 1653"/>
                <a:gd name="T19" fmla="*/ 0 h 2380"/>
                <a:gd name="T20" fmla="*/ 0 w 1653"/>
                <a:gd name="T21" fmla="*/ 0 h 2380"/>
                <a:gd name="T22" fmla="*/ 0 w 1653"/>
                <a:gd name="T23" fmla="*/ 0 h 2380"/>
                <a:gd name="T24" fmla="*/ 0 w 1653"/>
                <a:gd name="T25" fmla="*/ 0 h 2380"/>
                <a:gd name="T26" fmla="*/ 0 w 1653"/>
                <a:gd name="T27" fmla="*/ 0 h 2380"/>
                <a:gd name="T28" fmla="*/ 0 w 1653"/>
                <a:gd name="T29" fmla="*/ 0 h 2380"/>
                <a:gd name="T30" fmla="*/ 0 w 1653"/>
                <a:gd name="T31" fmla="*/ 0 h 2380"/>
                <a:gd name="T32" fmla="*/ 0 w 1653"/>
                <a:gd name="T33" fmla="*/ 0 h 2380"/>
                <a:gd name="T34" fmla="*/ 0 w 1653"/>
                <a:gd name="T35" fmla="*/ 0 h 2380"/>
                <a:gd name="T36" fmla="*/ 0 w 1653"/>
                <a:gd name="T37" fmla="*/ 0 h 2380"/>
                <a:gd name="T38" fmla="*/ 0 w 1653"/>
                <a:gd name="T39" fmla="*/ 0 h 2380"/>
                <a:gd name="T40" fmla="*/ 0 w 1653"/>
                <a:gd name="T41" fmla="*/ 0 h 2380"/>
                <a:gd name="T42" fmla="*/ 0 w 1653"/>
                <a:gd name="T43" fmla="*/ 0 h 2380"/>
                <a:gd name="T44" fmla="*/ 0 w 1653"/>
                <a:gd name="T45" fmla="*/ 0 h 2380"/>
                <a:gd name="T46" fmla="*/ 0 w 1653"/>
                <a:gd name="T47" fmla="*/ 0 h 2380"/>
                <a:gd name="T48" fmla="*/ 0 w 1653"/>
                <a:gd name="T49" fmla="*/ 0 h 2380"/>
                <a:gd name="T50" fmla="*/ 0 w 1653"/>
                <a:gd name="T51" fmla="*/ 0 h 2380"/>
                <a:gd name="T52" fmla="*/ 0 w 1653"/>
                <a:gd name="T53" fmla="*/ 0 h 2380"/>
                <a:gd name="T54" fmla="*/ 0 w 1653"/>
                <a:gd name="T55" fmla="*/ 0 h 2380"/>
                <a:gd name="T56" fmla="*/ 0 w 1653"/>
                <a:gd name="T57" fmla="*/ 0 h 2380"/>
                <a:gd name="T58" fmla="*/ 0 w 1653"/>
                <a:gd name="T59" fmla="*/ 0 h 2380"/>
                <a:gd name="T60" fmla="*/ 0 w 1653"/>
                <a:gd name="T61" fmla="*/ 0 h 2380"/>
                <a:gd name="T62" fmla="*/ 0 w 1653"/>
                <a:gd name="T63" fmla="*/ 0 h 2380"/>
                <a:gd name="T64" fmla="*/ 0 w 1653"/>
                <a:gd name="T65" fmla="*/ 0 h 2380"/>
                <a:gd name="T66" fmla="*/ 0 w 1653"/>
                <a:gd name="T67" fmla="*/ 0 h 2380"/>
                <a:gd name="T68" fmla="*/ 0 w 1653"/>
                <a:gd name="T69" fmla="*/ 0 h 2380"/>
                <a:gd name="T70" fmla="*/ 0 w 1653"/>
                <a:gd name="T71" fmla="*/ 0 h 2380"/>
                <a:gd name="T72" fmla="*/ 0 w 1653"/>
                <a:gd name="T73" fmla="*/ 0 h 2380"/>
                <a:gd name="T74" fmla="*/ 0 w 1653"/>
                <a:gd name="T75" fmla="*/ 0 h 2380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1653"/>
                <a:gd name="T115" fmla="*/ 0 h 2380"/>
                <a:gd name="T116" fmla="*/ 1653 w 1653"/>
                <a:gd name="T117" fmla="*/ 2380 h 2380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1653" h="2380">
                  <a:moveTo>
                    <a:pt x="0" y="2380"/>
                  </a:moveTo>
                  <a:lnTo>
                    <a:pt x="34" y="1839"/>
                  </a:lnTo>
                  <a:lnTo>
                    <a:pt x="82" y="1712"/>
                  </a:lnTo>
                  <a:lnTo>
                    <a:pt x="153" y="1528"/>
                  </a:lnTo>
                  <a:lnTo>
                    <a:pt x="237" y="1508"/>
                  </a:lnTo>
                  <a:lnTo>
                    <a:pt x="400" y="1473"/>
                  </a:lnTo>
                  <a:lnTo>
                    <a:pt x="478" y="1427"/>
                  </a:lnTo>
                  <a:lnTo>
                    <a:pt x="548" y="1365"/>
                  </a:lnTo>
                  <a:lnTo>
                    <a:pt x="573" y="1208"/>
                  </a:lnTo>
                  <a:lnTo>
                    <a:pt x="495" y="997"/>
                  </a:lnTo>
                  <a:lnTo>
                    <a:pt x="440" y="975"/>
                  </a:lnTo>
                  <a:lnTo>
                    <a:pt x="393" y="747"/>
                  </a:lnTo>
                  <a:lnTo>
                    <a:pt x="425" y="686"/>
                  </a:lnTo>
                  <a:lnTo>
                    <a:pt x="409" y="464"/>
                  </a:lnTo>
                  <a:lnTo>
                    <a:pt x="418" y="246"/>
                  </a:lnTo>
                  <a:lnTo>
                    <a:pt x="472" y="163"/>
                  </a:lnTo>
                  <a:lnTo>
                    <a:pt x="588" y="19"/>
                  </a:lnTo>
                  <a:lnTo>
                    <a:pt x="681" y="0"/>
                  </a:lnTo>
                  <a:lnTo>
                    <a:pt x="806" y="0"/>
                  </a:lnTo>
                  <a:lnTo>
                    <a:pt x="899" y="57"/>
                  </a:lnTo>
                  <a:lnTo>
                    <a:pt x="977" y="163"/>
                  </a:lnTo>
                  <a:lnTo>
                    <a:pt x="1032" y="345"/>
                  </a:lnTo>
                  <a:lnTo>
                    <a:pt x="1046" y="496"/>
                  </a:lnTo>
                  <a:lnTo>
                    <a:pt x="1047" y="631"/>
                  </a:lnTo>
                  <a:lnTo>
                    <a:pt x="1093" y="653"/>
                  </a:lnTo>
                  <a:lnTo>
                    <a:pt x="1079" y="865"/>
                  </a:lnTo>
                  <a:lnTo>
                    <a:pt x="1012" y="903"/>
                  </a:lnTo>
                  <a:lnTo>
                    <a:pt x="993" y="1030"/>
                  </a:lnTo>
                  <a:lnTo>
                    <a:pt x="968" y="1179"/>
                  </a:lnTo>
                  <a:lnTo>
                    <a:pt x="984" y="1296"/>
                  </a:lnTo>
                  <a:lnTo>
                    <a:pt x="1070" y="1368"/>
                  </a:lnTo>
                  <a:lnTo>
                    <a:pt x="1186" y="1413"/>
                  </a:lnTo>
                  <a:lnTo>
                    <a:pt x="1351" y="1447"/>
                  </a:lnTo>
                  <a:lnTo>
                    <a:pt x="1468" y="1462"/>
                  </a:lnTo>
                  <a:lnTo>
                    <a:pt x="1531" y="1579"/>
                  </a:lnTo>
                  <a:lnTo>
                    <a:pt x="1578" y="1687"/>
                  </a:lnTo>
                  <a:lnTo>
                    <a:pt x="1653" y="2353"/>
                  </a:lnTo>
                  <a:lnTo>
                    <a:pt x="0" y="2380"/>
                  </a:ln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9483" name="Freeform 28"/>
            <p:cNvSpPr>
              <a:spLocks/>
            </p:cNvSpPr>
            <p:nvPr/>
          </p:nvSpPr>
          <p:spPr bwMode="auto">
            <a:xfrm>
              <a:off x="4013" y="2188"/>
              <a:ext cx="781" cy="992"/>
            </a:xfrm>
            <a:custGeom>
              <a:avLst/>
              <a:gdLst>
                <a:gd name="T0" fmla="*/ 1 w 1562"/>
                <a:gd name="T1" fmla="*/ 0 h 2975"/>
                <a:gd name="T2" fmla="*/ 0 w 1562"/>
                <a:gd name="T3" fmla="*/ 0 h 2975"/>
                <a:gd name="T4" fmla="*/ 1 w 1562"/>
                <a:gd name="T5" fmla="*/ 0 h 2975"/>
                <a:gd name="T6" fmla="*/ 1 w 1562"/>
                <a:gd name="T7" fmla="*/ 0 h 2975"/>
                <a:gd name="T8" fmla="*/ 1 w 1562"/>
                <a:gd name="T9" fmla="*/ 0 h 2975"/>
                <a:gd name="T10" fmla="*/ 1 w 1562"/>
                <a:gd name="T11" fmla="*/ 0 h 2975"/>
                <a:gd name="T12" fmla="*/ 1 w 1562"/>
                <a:gd name="T13" fmla="*/ 0 h 2975"/>
                <a:gd name="T14" fmla="*/ 1 w 1562"/>
                <a:gd name="T15" fmla="*/ 0 h 2975"/>
                <a:gd name="T16" fmla="*/ 1 w 1562"/>
                <a:gd name="T17" fmla="*/ 0 h 2975"/>
                <a:gd name="T18" fmla="*/ 1 w 1562"/>
                <a:gd name="T19" fmla="*/ 0 h 2975"/>
                <a:gd name="T20" fmla="*/ 1 w 1562"/>
                <a:gd name="T21" fmla="*/ 0 h 2975"/>
                <a:gd name="T22" fmla="*/ 1 w 1562"/>
                <a:gd name="T23" fmla="*/ 0 h 2975"/>
                <a:gd name="T24" fmla="*/ 1 w 1562"/>
                <a:gd name="T25" fmla="*/ 0 h 2975"/>
                <a:gd name="T26" fmla="*/ 1 w 1562"/>
                <a:gd name="T27" fmla="*/ 0 h 2975"/>
                <a:gd name="T28" fmla="*/ 1 w 1562"/>
                <a:gd name="T29" fmla="*/ 0 h 2975"/>
                <a:gd name="T30" fmla="*/ 1 w 1562"/>
                <a:gd name="T31" fmla="*/ 0 h 2975"/>
                <a:gd name="T32" fmla="*/ 1 w 1562"/>
                <a:gd name="T33" fmla="*/ 0 h 2975"/>
                <a:gd name="T34" fmla="*/ 1 w 1562"/>
                <a:gd name="T35" fmla="*/ 0 h 2975"/>
                <a:gd name="T36" fmla="*/ 1 w 1562"/>
                <a:gd name="T37" fmla="*/ 0 h 2975"/>
                <a:gd name="T38" fmla="*/ 1 w 1562"/>
                <a:gd name="T39" fmla="*/ 0 h 2975"/>
                <a:gd name="T40" fmla="*/ 1 w 1562"/>
                <a:gd name="T41" fmla="*/ 0 h 2975"/>
                <a:gd name="T42" fmla="*/ 1 w 1562"/>
                <a:gd name="T43" fmla="*/ 0 h 2975"/>
                <a:gd name="T44" fmla="*/ 1 w 1562"/>
                <a:gd name="T45" fmla="*/ 0 h 2975"/>
                <a:gd name="T46" fmla="*/ 1 w 1562"/>
                <a:gd name="T47" fmla="*/ 0 h 2975"/>
                <a:gd name="T48" fmla="*/ 1 w 1562"/>
                <a:gd name="T49" fmla="*/ 0 h 2975"/>
                <a:gd name="T50" fmla="*/ 1 w 1562"/>
                <a:gd name="T51" fmla="*/ 0 h 2975"/>
                <a:gd name="T52" fmla="*/ 1 w 1562"/>
                <a:gd name="T53" fmla="*/ 0 h 2975"/>
                <a:gd name="T54" fmla="*/ 1 w 1562"/>
                <a:gd name="T55" fmla="*/ 0 h 2975"/>
                <a:gd name="T56" fmla="*/ 1 w 1562"/>
                <a:gd name="T57" fmla="*/ 0 h 2975"/>
                <a:gd name="T58" fmla="*/ 1 w 1562"/>
                <a:gd name="T59" fmla="*/ 0 h 2975"/>
                <a:gd name="T60" fmla="*/ 1 w 1562"/>
                <a:gd name="T61" fmla="*/ 0 h 2975"/>
                <a:gd name="T62" fmla="*/ 1 w 1562"/>
                <a:gd name="T63" fmla="*/ 0 h 2975"/>
                <a:gd name="T64" fmla="*/ 1 w 1562"/>
                <a:gd name="T65" fmla="*/ 0 h 2975"/>
                <a:gd name="T66" fmla="*/ 1 w 1562"/>
                <a:gd name="T67" fmla="*/ 0 h 2975"/>
                <a:gd name="T68" fmla="*/ 1 w 1562"/>
                <a:gd name="T69" fmla="*/ 0 h 2975"/>
                <a:gd name="T70" fmla="*/ 1 w 1562"/>
                <a:gd name="T71" fmla="*/ 0 h 2975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1562"/>
                <a:gd name="T109" fmla="*/ 0 h 2975"/>
                <a:gd name="T110" fmla="*/ 1562 w 1562"/>
                <a:gd name="T111" fmla="*/ 2975 h 2975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1562" h="2975">
                  <a:moveTo>
                    <a:pt x="30" y="2946"/>
                  </a:moveTo>
                  <a:lnTo>
                    <a:pt x="17" y="2910"/>
                  </a:lnTo>
                  <a:lnTo>
                    <a:pt x="7" y="2816"/>
                  </a:lnTo>
                  <a:lnTo>
                    <a:pt x="0" y="2527"/>
                  </a:lnTo>
                  <a:lnTo>
                    <a:pt x="13" y="2049"/>
                  </a:lnTo>
                  <a:lnTo>
                    <a:pt x="30" y="1934"/>
                  </a:lnTo>
                  <a:lnTo>
                    <a:pt x="56" y="1827"/>
                  </a:lnTo>
                  <a:lnTo>
                    <a:pt x="129" y="1758"/>
                  </a:lnTo>
                  <a:lnTo>
                    <a:pt x="258" y="1658"/>
                  </a:lnTo>
                  <a:lnTo>
                    <a:pt x="464" y="1489"/>
                  </a:lnTo>
                  <a:lnTo>
                    <a:pt x="441" y="1454"/>
                  </a:lnTo>
                  <a:lnTo>
                    <a:pt x="367" y="1394"/>
                  </a:lnTo>
                  <a:lnTo>
                    <a:pt x="290" y="1329"/>
                  </a:lnTo>
                  <a:lnTo>
                    <a:pt x="253" y="1280"/>
                  </a:lnTo>
                  <a:lnTo>
                    <a:pt x="259" y="1262"/>
                  </a:lnTo>
                  <a:lnTo>
                    <a:pt x="274" y="1258"/>
                  </a:lnTo>
                  <a:lnTo>
                    <a:pt x="288" y="1255"/>
                  </a:lnTo>
                  <a:lnTo>
                    <a:pt x="294" y="1238"/>
                  </a:lnTo>
                  <a:lnTo>
                    <a:pt x="293" y="1217"/>
                  </a:lnTo>
                  <a:lnTo>
                    <a:pt x="290" y="1204"/>
                  </a:lnTo>
                  <a:lnTo>
                    <a:pt x="279" y="1196"/>
                  </a:lnTo>
                  <a:lnTo>
                    <a:pt x="273" y="1190"/>
                  </a:lnTo>
                  <a:lnTo>
                    <a:pt x="272" y="1178"/>
                  </a:lnTo>
                  <a:lnTo>
                    <a:pt x="273" y="1155"/>
                  </a:lnTo>
                  <a:lnTo>
                    <a:pt x="302" y="970"/>
                  </a:lnTo>
                  <a:lnTo>
                    <a:pt x="317" y="866"/>
                  </a:lnTo>
                  <a:lnTo>
                    <a:pt x="321" y="823"/>
                  </a:lnTo>
                  <a:lnTo>
                    <a:pt x="323" y="788"/>
                  </a:lnTo>
                  <a:lnTo>
                    <a:pt x="302" y="650"/>
                  </a:lnTo>
                  <a:lnTo>
                    <a:pt x="290" y="576"/>
                  </a:lnTo>
                  <a:lnTo>
                    <a:pt x="286" y="544"/>
                  </a:lnTo>
                  <a:lnTo>
                    <a:pt x="285" y="514"/>
                  </a:lnTo>
                  <a:lnTo>
                    <a:pt x="315" y="351"/>
                  </a:lnTo>
                  <a:lnTo>
                    <a:pt x="365" y="198"/>
                  </a:lnTo>
                  <a:lnTo>
                    <a:pt x="448" y="79"/>
                  </a:lnTo>
                  <a:lnTo>
                    <a:pt x="500" y="27"/>
                  </a:lnTo>
                  <a:lnTo>
                    <a:pt x="548" y="0"/>
                  </a:lnTo>
                  <a:lnTo>
                    <a:pt x="577" y="13"/>
                  </a:lnTo>
                  <a:lnTo>
                    <a:pt x="607" y="37"/>
                  </a:lnTo>
                  <a:lnTo>
                    <a:pt x="688" y="82"/>
                  </a:lnTo>
                  <a:lnTo>
                    <a:pt x="718" y="71"/>
                  </a:lnTo>
                  <a:lnTo>
                    <a:pt x="746" y="61"/>
                  </a:lnTo>
                  <a:lnTo>
                    <a:pt x="791" y="92"/>
                  </a:lnTo>
                  <a:lnTo>
                    <a:pt x="843" y="154"/>
                  </a:lnTo>
                  <a:lnTo>
                    <a:pt x="923" y="292"/>
                  </a:lnTo>
                  <a:lnTo>
                    <a:pt x="969" y="448"/>
                  </a:lnTo>
                  <a:lnTo>
                    <a:pt x="1004" y="615"/>
                  </a:lnTo>
                  <a:lnTo>
                    <a:pt x="1047" y="950"/>
                  </a:lnTo>
                  <a:lnTo>
                    <a:pt x="1055" y="1215"/>
                  </a:lnTo>
                  <a:lnTo>
                    <a:pt x="1059" y="1307"/>
                  </a:lnTo>
                  <a:lnTo>
                    <a:pt x="1061" y="1358"/>
                  </a:lnTo>
                  <a:lnTo>
                    <a:pt x="1061" y="1381"/>
                  </a:lnTo>
                  <a:lnTo>
                    <a:pt x="1060" y="1404"/>
                  </a:lnTo>
                  <a:lnTo>
                    <a:pt x="1053" y="1434"/>
                  </a:lnTo>
                  <a:lnTo>
                    <a:pt x="1047" y="1472"/>
                  </a:lnTo>
                  <a:lnTo>
                    <a:pt x="1091" y="1537"/>
                  </a:lnTo>
                  <a:lnTo>
                    <a:pt x="1149" y="1586"/>
                  </a:lnTo>
                  <a:lnTo>
                    <a:pt x="1295" y="1707"/>
                  </a:lnTo>
                  <a:lnTo>
                    <a:pt x="1549" y="2224"/>
                  </a:lnTo>
                  <a:lnTo>
                    <a:pt x="1556" y="2331"/>
                  </a:lnTo>
                  <a:lnTo>
                    <a:pt x="1550" y="2347"/>
                  </a:lnTo>
                  <a:lnTo>
                    <a:pt x="1549" y="2379"/>
                  </a:lnTo>
                  <a:lnTo>
                    <a:pt x="1549" y="2405"/>
                  </a:lnTo>
                  <a:lnTo>
                    <a:pt x="1549" y="2441"/>
                  </a:lnTo>
                  <a:lnTo>
                    <a:pt x="1559" y="2761"/>
                  </a:lnTo>
                  <a:lnTo>
                    <a:pt x="1562" y="2901"/>
                  </a:lnTo>
                  <a:lnTo>
                    <a:pt x="1562" y="2926"/>
                  </a:lnTo>
                  <a:lnTo>
                    <a:pt x="1561" y="2945"/>
                  </a:lnTo>
                  <a:lnTo>
                    <a:pt x="1555" y="2962"/>
                  </a:lnTo>
                  <a:lnTo>
                    <a:pt x="756" y="2975"/>
                  </a:lnTo>
                  <a:lnTo>
                    <a:pt x="362" y="2971"/>
                  </a:lnTo>
                  <a:lnTo>
                    <a:pt x="30" y="2946"/>
                  </a:lnTo>
                  <a:close/>
                </a:path>
              </a:pathLst>
            </a:cu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9484" name="Freeform 29"/>
            <p:cNvSpPr>
              <a:spLocks/>
            </p:cNvSpPr>
            <p:nvPr/>
          </p:nvSpPr>
          <p:spPr bwMode="auto">
            <a:xfrm>
              <a:off x="4455" y="2384"/>
              <a:ext cx="826" cy="793"/>
            </a:xfrm>
            <a:custGeom>
              <a:avLst/>
              <a:gdLst>
                <a:gd name="T0" fmla="*/ 0 w 1654"/>
                <a:gd name="T1" fmla="*/ 0 h 2380"/>
                <a:gd name="T2" fmla="*/ 0 w 1654"/>
                <a:gd name="T3" fmla="*/ 0 h 2380"/>
                <a:gd name="T4" fmla="*/ 0 w 1654"/>
                <a:gd name="T5" fmla="*/ 0 h 2380"/>
                <a:gd name="T6" fmla="*/ 0 w 1654"/>
                <a:gd name="T7" fmla="*/ 0 h 2380"/>
                <a:gd name="T8" fmla="*/ 0 w 1654"/>
                <a:gd name="T9" fmla="*/ 0 h 2380"/>
                <a:gd name="T10" fmla="*/ 0 w 1654"/>
                <a:gd name="T11" fmla="*/ 0 h 2380"/>
                <a:gd name="T12" fmla="*/ 0 w 1654"/>
                <a:gd name="T13" fmla="*/ 0 h 2380"/>
                <a:gd name="T14" fmla="*/ 0 w 1654"/>
                <a:gd name="T15" fmla="*/ 0 h 2380"/>
                <a:gd name="T16" fmla="*/ 0 w 1654"/>
                <a:gd name="T17" fmla="*/ 0 h 2380"/>
                <a:gd name="T18" fmla="*/ 0 w 1654"/>
                <a:gd name="T19" fmla="*/ 0 h 2380"/>
                <a:gd name="T20" fmla="*/ 0 w 1654"/>
                <a:gd name="T21" fmla="*/ 0 h 2380"/>
                <a:gd name="T22" fmla="*/ 0 w 1654"/>
                <a:gd name="T23" fmla="*/ 0 h 2380"/>
                <a:gd name="T24" fmla="*/ 0 w 1654"/>
                <a:gd name="T25" fmla="*/ 0 h 2380"/>
                <a:gd name="T26" fmla="*/ 0 w 1654"/>
                <a:gd name="T27" fmla="*/ 0 h 2380"/>
                <a:gd name="T28" fmla="*/ 0 w 1654"/>
                <a:gd name="T29" fmla="*/ 0 h 2380"/>
                <a:gd name="T30" fmla="*/ 0 w 1654"/>
                <a:gd name="T31" fmla="*/ 0 h 2380"/>
                <a:gd name="T32" fmla="*/ 0 w 1654"/>
                <a:gd name="T33" fmla="*/ 0 h 2380"/>
                <a:gd name="T34" fmla="*/ 0 w 1654"/>
                <a:gd name="T35" fmla="*/ 0 h 2380"/>
                <a:gd name="T36" fmla="*/ 0 w 1654"/>
                <a:gd name="T37" fmla="*/ 0 h 2380"/>
                <a:gd name="T38" fmla="*/ 0 w 1654"/>
                <a:gd name="T39" fmla="*/ 0 h 2380"/>
                <a:gd name="T40" fmla="*/ 0 w 1654"/>
                <a:gd name="T41" fmla="*/ 0 h 2380"/>
                <a:gd name="T42" fmla="*/ 0 w 1654"/>
                <a:gd name="T43" fmla="*/ 0 h 2380"/>
                <a:gd name="T44" fmla="*/ 0 w 1654"/>
                <a:gd name="T45" fmla="*/ 0 h 2380"/>
                <a:gd name="T46" fmla="*/ 0 w 1654"/>
                <a:gd name="T47" fmla="*/ 0 h 2380"/>
                <a:gd name="T48" fmla="*/ 0 w 1654"/>
                <a:gd name="T49" fmla="*/ 0 h 2380"/>
                <a:gd name="T50" fmla="*/ 0 w 1654"/>
                <a:gd name="T51" fmla="*/ 0 h 2380"/>
                <a:gd name="T52" fmla="*/ 0 w 1654"/>
                <a:gd name="T53" fmla="*/ 0 h 2380"/>
                <a:gd name="T54" fmla="*/ 0 w 1654"/>
                <a:gd name="T55" fmla="*/ 0 h 2380"/>
                <a:gd name="T56" fmla="*/ 0 w 1654"/>
                <a:gd name="T57" fmla="*/ 0 h 2380"/>
                <a:gd name="T58" fmla="*/ 0 w 1654"/>
                <a:gd name="T59" fmla="*/ 0 h 2380"/>
                <a:gd name="T60" fmla="*/ 0 w 1654"/>
                <a:gd name="T61" fmla="*/ 0 h 2380"/>
                <a:gd name="T62" fmla="*/ 0 w 1654"/>
                <a:gd name="T63" fmla="*/ 0 h 2380"/>
                <a:gd name="T64" fmla="*/ 0 w 1654"/>
                <a:gd name="T65" fmla="*/ 0 h 2380"/>
                <a:gd name="T66" fmla="*/ 0 w 1654"/>
                <a:gd name="T67" fmla="*/ 0 h 2380"/>
                <a:gd name="T68" fmla="*/ 0 w 1654"/>
                <a:gd name="T69" fmla="*/ 0 h 2380"/>
                <a:gd name="T70" fmla="*/ 0 w 1654"/>
                <a:gd name="T71" fmla="*/ 0 h 2380"/>
                <a:gd name="T72" fmla="*/ 0 w 1654"/>
                <a:gd name="T73" fmla="*/ 0 h 2380"/>
                <a:gd name="T74" fmla="*/ 0 w 1654"/>
                <a:gd name="T75" fmla="*/ 0 h 2380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1654"/>
                <a:gd name="T115" fmla="*/ 0 h 2380"/>
                <a:gd name="T116" fmla="*/ 1654 w 1654"/>
                <a:gd name="T117" fmla="*/ 2380 h 2380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1654" h="2380">
                  <a:moveTo>
                    <a:pt x="0" y="2380"/>
                  </a:moveTo>
                  <a:lnTo>
                    <a:pt x="34" y="1838"/>
                  </a:lnTo>
                  <a:lnTo>
                    <a:pt x="82" y="1711"/>
                  </a:lnTo>
                  <a:lnTo>
                    <a:pt x="154" y="1528"/>
                  </a:lnTo>
                  <a:lnTo>
                    <a:pt x="238" y="1508"/>
                  </a:lnTo>
                  <a:lnTo>
                    <a:pt x="400" y="1473"/>
                  </a:lnTo>
                  <a:lnTo>
                    <a:pt x="478" y="1427"/>
                  </a:lnTo>
                  <a:lnTo>
                    <a:pt x="548" y="1365"/>
                  </a:lnTo>
                  <a:lnTo>
                    <a:pt x="573" y="1207"/>
                  </a:lnTo>
                  <a:lnTo>
                    <a:pt x="495" y="996"/>
                  </a:lnTo>
                  <a:lnTo>
                    <a:pt x="440" y="975"/>
                  </a:lnTo>
                  <a:lnTo>
                    <a:pt x="393" y="746"/>
                  </a:lnTo>
                  <a:lnTo>
                    <a:pt x="426" y="686"/>
                  </a:lnTo>
                  <a:lnTo>
                    <a:pt x="409" y="463"/>
                  </a:lnTo>
                  <a:lnTo>
                    <a:pt x="419" y="245"/>
                  </a:lnTo>
                  <a:lnTo>
                    <a:pt x="473" y="163"/>
                  </a:lnTo>
                  <a:lnTo>
                    <a:pt x="588" y="18"/>
                  </a:lnTo>
                  <a:lnTo>
                    <a:pt x="681" y="0"/>
                  </a:lnTo>
                  <a:lnTo>
                    <a:pt x="806" y="0"/>
                  </a:lnTo>
                  <a:lnTo>
                    <a:pt x="899" y="56"/>
                  </a:lnTo>
                  <a:lnTo>
                    <a:pt x="978" y="163"/>
                  </a:lnTo>
                  <a:lnTo>
                    <a:pt x="1032" y="345"/>
                  </a:lnTo>
                  <a:lnTo>
                    <a:pt x="1046" y="495"/>
                  </a:lnTo>
                  <a:lnTo>
                    <a:pt x="1047" y="631"/>
                  </a:lnTo>
                  <a:lnTo>
                    <a:pt x="1093" y="653"/>
                  </a:lnTo>
                  <a:lnTo>
                    <a:pt x="1079" y="865"/>
                  </a:lnTo>
                  <a:lnTo>
                    <a:pt x="1013" y="902"/>
                  </a:lnTo>
                  <a:lnTo>
                    <a:pt x="993" y="1029"/>
                  </a:lnTo>
                  <a:lnTo>
                    <a:pt x="969" y="1178"/>
                  </a:lnTo>
                  <a:lnTo>
                    <a:pt x="984" y="1295"/>
                  </a:lnTo>
                  <a:lnTo>
                    <a:pt x="1071" y="1367"/>
                  </a:lnTo>
                  <a:lnTo>
                    <a:pt x="1186" y="1412"/>
                  </a:lnTo>
                  <a:lnTo>
                    <a:pt x="1351" y="1447"/>
                  </a:lnTo>
                  <a:lnTo>
                    <a:pt x="1469" y="1461"/>
                  </a:lnTo>
                  <a:lnTo>
                    <a:pt x="1531" y="1578"/>
                  </a:lnTo>
                  <a:lnTo>
                    <a:pt x="1578" y="1687"/>
                  </a:lnTo>
                  <a:lnTo>
                    <a:pt x="1654" y="2352"/>
                  </a:lnTo>
                  <a:lnTo>
                    <a:pt x="0" y="2380"/>
                  </a:ln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9485" name="Freeform 30"/>
            <p:cNvSpPr>
              <a:spLocks/>
            </p:cNvSpPr>
            <p:nvPr/>
          </p:nvSpPr>
          <p:spPr bwMode="auto">
            <a:xfrm>
              <a:off x="3609" y="2463"/>
              <a:ext cx="849" cy="708"/>
            </a:xfrm>
            <a:custGeom>
              <a:avLst/>
              <a:gdLst>
                <a:gd name="T0" fmla="*/ 0 w 1697"/>
                <a:gd name="T1" fmla="*/ 0 h 2123"/>
                <a:gd name="T2" fmla="*/ 1 w 1697"/>
                <a:gd name="T3" fmla="*/ 0 h 2123"/>
                <a:gd name="T4" fmla="*/ 1 w 1697"/>
                <a:gd name="T5" fmla="*/ 0 h 2123"/>
                <a:gd name="T6" fmla="*/ 1 w 1697"/>
                <a:gd name="T7" fmla="*/ 0 h 2123"/>
                <a:gd name="T8" fmla="*/ 1 w 1697"/>
                <a:gd name="T9" fmla="*/ 0 h 2123"/>
                <a:gd name="T10" fmla="*/ 1 w 1697"/>
                <a:gd name="T11" fmla="*/ 0 h 2123"/>
                <a:gd name="T12" fmla="*/ 1 w 1697"/>
                <a:gd name="T13" fmla="*/ 0 h 2123"/>
                <a:gd name="T14" fmla="*/ 1 w 1697"/>
                <a:gd name="T15" fmla="*/ 0 h 2123"/>
                <a:gd name="T16" fmla="*/ 1 w 1697"/>
                <a:gd name="T17" fmla="*/ 0 h 2123"/>
                <a:gd name="T18" fmla="*/ 1 w 1697"/>
                <a:gd name="T19" fmla="*/ 0 h 2123"/>
                <a:gd name="T20" fmla="*/ 1 w 1697"/>
                <a:gd name="T21" fmla="*/ 0 h 2123"/>
                <a:gd name="T22" fmla="*/ 1 w 1697"/>
                <a:gd name="T23" fmla="*/ 0 h 2123"/>
                <a:gd name="T24" fmla="*/ 1 w 1697"/>
                <a:gd name="T25" fmla="*/ 0 h 2123"/>
                <a:gd name="T26" fmla="*/ 1 w 1697"/>
                <a:gd name="T27" fmla="*/ 0 h 2123"/>
                <a:gd name="T28" fmla="*/ 1 w 1697"/>
                <a:gd name="T29" fmla="*/ 0 h 2123"/>
                <a:gd name="T30" fmla="*/ 1 w 1697"/>
                <a:gd name="T31" fmla="*/ 0 h 2123"/>
                <a:gd name="T32" fmla="*/ 1 w 1697"/>
                <a:gd name="T33" fmla="*/ 0 h 2123"/>
                <a:gd name="T34" fmla="*/ 1 w 1697"/>
                <a:gd name="T35" fmla="*/ 0 h 2123"/>
                <a:gd name="T36" fmla="*/ 1 w 1697"/>
                <a:gd name="T37" fmla="*/ 0 h 2123"/>
                <a:gd name="T38" fmla="*/ 1 w 1697"/>
                <a:gd name="T39" fmla="*/ 0 h 2123"/>
                <a:gd name="T40" fmla="*/ 1 w 1697"/>
                <a:gd name="T41" fmla="*/ 0 h 2123"/>
                <a:gd name="T42" fmla="*/ 1 w 1697"/>
                <a:gd name="T43" fmla="*/ 0 h 2123"/>
                <a:gd name="T44" fmla="*/ 1 w 1697"/>
                <a:gd name="T45" fmla="*/ 0 h 2123"/>
                <a:gd name="T46" fmla="*/ 1 w 1697"/>
                <a:gd name="T47" fmla="*/ 0 h 2123"/>
                <a:gd name="T48" fmla="*/ 1 w 1697"/>
                <a:gd name="T49" fmla="*/ 0 h 2123"/>
                <a:gd name="T50" fmla="*/ 1 w 1697"/>
                <a:gd name="T51" fmla="*/ 0 h 2123"/>
                <a:gd name="T52" fmla="*/ 1 w 1697"/>
                <a:gd name="T53" fmla="*/ 0 h 2123"/>
                <a:gd name="T54" fmla="*/ 1 w 1697"/>
                <a:gd name="T55" fmla="*/ 0 h 2123"/>
                <a:gd name="T56" fmla="*/ 1 w 1697"/>
                <a:gd name="T57" fmla="*/ 0 h 2123"/>
                <a:gd name="T58" fmla="*/ 1 w 1697"/>
                <a:gd name="T59" fmla="*/ 0 h 2123"/>
                <a:gd name="T60" fmla="*/ 1 w 1697"/>
                <a:gd name="T61" fmla="*/ 0 h 2123"/>
                <a:gd name="T62" fmla="*/ 1 w 1697"/>
                <a:gd name="T63" fmla="*/ 0 h 2123"/>
                <a:gd name="T64" fmla="*/ 1 w 1697"/>
                <a:gd name="T65" fmla="*/ 0 h 2123"/>
                <a:gd name="T66" fmla="*/ 1 w 1697"/>
                <a:gd name="T67" fmla="*/ 0 h 2123"/>
                <a:gd name="T68" fmla="*/ 1 w 1697"/>
                <a:gd name="T69" fmla="*/ 0 h 2123"/>
                <a:gd name="T70" fmla="*/ 1 w 1697"/>
                <a:gd name="T71" fmla="*/ 0 h 2123"/>
                <a:gd name="T72" fmla="*/ 1 w 1697"/>
                <a:gd name="T73" fmla="*/ 0 h 2123"/>
                <a:gd name="T74" fmla="*/ 1 w 1697"/>
                <a:gd name="T75" fmla="*/ 0 h 2123"/>
                <a:gd name="T76" fmla="*/ 0 w 1697"/>
                <a:gd name="T77" fmla="*/ 0 h 2123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1697"/>
                <a:gd name="T118" fmla="*/ 0 h 2123"/>
                <a:gd name="T119" fmla="*/ 1697 w 1697"/>
                <a:gd name="T120" fmla="*/ 2123 h 2123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1697" h="2123">
                  <a:moveTo>
                    <a:pt x="0" y="2119"/>
                  </a:moveTo>
                  <a:lnTo>
                    <a:pt x="45" y="1670"/>
                  </a:lnTo>
                  <a:lnTo>
                    <a:pt x="108" y="1459"/>
                  </a:lnTo>
                  <a:lnTo>
                    <a:pt x="292" y="1343"/>
                  </a:lnTo>
                  <a:lnTo>
                    <a:pt x="473" y="1307"/>
                  </a:lnTo>
                  <a:lnTo>
                    <a:pt x="624" y="1255"/>
                  </a:lnTo>
                  <a:lnTo>
                    <a:pt x="685" y="1150"/>
                  </a:lnTo>
                  <a:lnTo>
                    <a:pt x="692" y="989"/>
                  </a:lnTo>
                  <a:lnTo>
                    <a:pt x="628" y="936"/>
                  </a:lnTo>
                  <a:lnTo>
                    <a:pt x="577" y="867"/>
                  </a:lnTo>
                  <a:lnTo>
                    <a:pt x="564" y="823"/>
                  </a:lnTo>
                  <a:lnTo>
                    <a:pt x="534" y="649"/>
                  </a:lnTo>
                  <a:lnTo>
                    <a:pt x="538" y="650"/>
                  </a:lnTo>
                  <a:lnTo>
                    <a:pt x="498" y="519"/>
                  </a:lnTo>
                  <a:lnTo>
                    <a:pt x="544" y="305"/>
                  </a:lnTo>
                  <a:lnTo>
                    <a:pt x="640" y="201"/>
                  </a:lnTo>
                  <a:lnTo>
                    <a:pt x="752" y="62"/>
                  </a:lnTo>
                  <a:lnTo>
                    <a:pt x="973" y="0"/>
                  </a:lnTo>
                  <a:lnTo>
                    <a:pt x="1147" y="78"/>
                  </a:lnTo>
                  <a:lnTo>
                    <a:pt x="1230" y="169"/>
                  </a:lnTo>
                  <a:lnTo>
                    <a:pt x="1299" y="231"/>
                  </a:lnTo>
                  <a:lnTo>
                    <a:pt x="1312" y="321"/>
                  </a:lnTo>
                  <a:lnTo>
                    <a:pt x="1363" y="386"/>
                  </a:lnTo>
                  <a:lnTo>
                    <a:pt x="1376" y="490"/>
                  </a:lnTo>
                  <a:lnTo>
                    <a:pt x="1323" y="638"/>
                  </a:lnTo>
                  <a:lnTo>
                    <a:pt x="1333" y="745"/>
                  </a:lnTo>
                  <a:lnTo>
                    <a:pt x="1282" y="851"/>
                  </a:lnTo>
                  <a:lnTo>
                    <a:pt x="1238" y="884"/>
                  </a:lnTo>
                  <a:lnTo>
                    <a:pt x="1238" y="934"/>
                  </a:lnTo>
                  <a:lnTo>
                    <a:pt x="1136" y="1037"/>
                  </a:lnTo>
                  <a:lnTo>
                    <a:pt x="1162" y="1229"/>
                  </a:lnTo>
                  <a:lnTo>
                    <a:pt x="1269" y="1355"/>
                  </a:lnTo>
                  <a:lnTo>
                    <a:pt x="1439" y="1415"/>
                  </a:lnTo>
                  <a:lnTo>
                    <a:pt x="1625" y="1491"/>
                  </a:lnTo>
                  <a:lnTo>
                    <a:pt x="1680" y="1597"/>
                  </a:lnTo>
                  <a:lnTo>
                    <a:pt x="1692" y="1814"/>
                  </a:lnTo>
                  <a:lnTo>
                    <a:pt x="1697" y="1974"/>
                  </a:lnTo>
                  <a:lnTo>
                    <a:pt x="1692" y="2123"/>
                  </a:lnTo>
                  <a:lnTo>
                    <a:pt x="0" y="2119"/>
                  </a:ln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9486" name="Text Box 31"/>
            <p:cNvSpPr txBox="1">
              <a:spLocks noChangeArrowheads="1"/>
            </p:cNvSpPr>
            <p:nvPr/>
          </p:nvSpPr>
          <p:spPr bwMode="auto">
            <a:xfrm>
              <a:off x="573" y="3013"/>
              <a:ext cx="4699" cy="377"/>
            </a:xfrm>
            <a:prstGeom prst="rect">
              <a:avLst/>
            </a:prstGeom>
            <a:solidFill>
              <a:srgbClr val="DAD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171450" indent="-1714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>
                  <a:schemeClr val="accent1"/>
                </a:buClr>
                <a:buFont typeface="Wingdings" charset="0"/>
                <a:buNone/>
              </a:pPr>
              <a:r>
                <a:rPr lang="en-US" sz="2800" dirty="0">
                  <a:solidFill>
                    <a:srgbClr val="000000"/>
                  </a:solidFill>
                  <a:latin typeface="Amaze" charset="0"/>
                </a:rPr>
                <a:t>Questions?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19D6B32-8FF4-9440-B360-46E85F008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forum</a:t>
            </a:r>
          </a:p>
        </p:txBody>
      </p:sp>
    </p:spTree>
    <p:extLst>
      <p:ext uri="{BB962C8B-B14F-4D97-AF65-F5344CB8AC3E}">
        <p14:creationId xmlns:p14="http://schemas.microsoft.com/office/powerpoint/2010/main" val="35129663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/>
              <a:t>Links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idx="1"/>
          </p:nvPr>
        </p:nvSpPr>
        <p:spPr>
          <a:xfrm>
            <a:off x="359200" y="853372"/>
            <a:ext cx="8473100" cy="3715503"/>
          </a:xfrm>
        </p:spPr>
        <p:txBody>
          <a:bodyPr/>
          <a:lstStyle/>
          <a:p>
            <a:pPr>
              <a:spcAft>
                <a:spcPts val="1400"/>
              </a:spcAft>
            </a:pPr>
            <a:r>
              <a:rPr lang="en-GB" dirty="0"/>
              <a:t>Press Release and Podcast</a:t>
            </a:r>
          </a:p>
          <a:p>
            <a:pPr lvl="1"/>
            <a:endParaRPr lang="en-GB" dirty="0"/>
          </a:p>
          <a:p>
            <a:pPr lvl="1">
              <a:spcAft>
                <a:spcPts val="400"/>
              </a:spcAft>
            </a:pPr>
            <a:endParaRPr lang="en-GB" dirty="0"/>
          </a:p>
          <a:p>
            <a:pPr marL="61200" lvl="1" indent="0">
              <a:spcAft>
                <a:spcPts val="400"/>
              </a:spcAft>
              <a:buNone/>
            </a:pPr>
            <a:endParaRPr lang="en-GB" dirty="0"/>
          </a:p>
          <a:p>
            <a:pPr marL="61200" lvl="1" indent="0">
              <a:spcAft>
                <a:spcPts val="400"/>
              </a:spcAft>
              <a:buNone/>
            </a:pPr>
            <a:endParaRPr lang="en-GB" dirty="0"/>
          </a:p>
          <a:p>
            <a:r>
              <a:rPr lang="en-GB" dirty="0"/>
              <a:t>Open source repositories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>
          <a:xfrm>
            <a:off x="8556782" y="5447513"/>
            <a:ext cx="548699" cy="180170"/>
          </a:xfrm>
        </p:spPr>
        <p:txBody>
          <a:bodyPr/>
          <a:lstStyle/>
          <a:p>
            <a:pPr lvl="0"/>
            <a:fld id="{00000000-1234-1234-1234-123412341234}" type="slidenum">
              <a:rPr lang="en-US" smtClean="0">
                <a:sym typeface="Arial"/>
              </a:rPr>
              <a:pPr lvl="0"/>
              <a:t>27</a:t>
            </a:fld>
            <a:endParaRPr lang="en-US" dirty="0">
              <a:sym typeface="Arial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08404" y="3189082"/>
            <a:ext cx="596813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buClr>
                <a:schemeClr val="accent1"/>
              </a:buClr>
              <a:buFont typeface="Arial"/>
              <a:buChar char="•"/>
            </a:pPr>
            <a:r>
              <a:rPr lang="en-GB" dirty="0">
                <a:hlinkClick r:id="rId2"/>
              </a:rPr>
              <a:t>https://github.com/odpi/data-governance</a:t>
            </a:r>
            <a:endParaRPr lang="en-GB" dirty="0"/>
          </a:p>
          <a:p>
            <a:pPr marL="742950" lvl="1" indent="-285750">
              <a:buClr>
                <a:schemeClr val="accent1"/>
              </a:buClr>
              <a:buFont typeface="Arial"/>
              <a:buChar char="•"/>
            </a:pPr>
            <a:r>
              <a:rPr lang="en-GB" dirty="0">
                <a:hlinkClick r:id="rId3"/>
              </a:rPr>
              <a:t>https://github.com/odpi/egeria</a:t>
            </a:r>
            <a:endParaRPr lang="en-GB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5FB58CA-501D-7C49-AE88-850CBDA8B4BA}"/>
              </a:ext>
            </a:extLst>
          </p:cNvPr>
          <p:cNvSpPr/>
          <p:nvPr/>
        </p:nvSpPr>
        <p:spPr>
          <a:xfrm>
            <a:off x="508404" y="1302517"/>
            <a:ext cx="839565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buClr>
                <a:schemeClr val="accent1"/>
              </a:buClr>
              <a:buFont typeface="Arial"/>
              <a:buChar char="•"/>
            </a:pPr>
            <a:r>
              <a:rPr lang="en-GB" dirty="0">
                <a:hlinkClick r:id="rId4"/>
              </a:rPr>
              <a:t>https://www.linuxfoundation.org/press-release/2018/08/odpi-announces-egeria-for-open-sharing-exchange-and-governance-of-metadata/</a:t>
            </a:r>
          </a:p>
          <a:p>
            <a:pPr marL="742950" lvl="1" indent="-285750">
              <a:buClr>
                <a:schemeClr val="accent1"/>
              </a:buClr>
              <a:buFont typeface="Arial"/>
              <a:buChar char="•"/>
            </a:pPr>
            <a:r>
              <a:rPr lang="en-GB" dirty="0">
                <a:hlinkClick r:id="rId5"/>
              </a:rPr>
              <a:t>https://roaringelephant.org/2018/09/25/episode-107-open-metadata-and-governance-masterclass-with-mandy-chessell-part-1/</a:t>
            </a:r>
            <a:endParaRPr lang="en-GB" dirty="0"/>
          </a:p>
          <a:p>
            <a:pPr marL="742950" lvl="1" indent="-285750">
              <a:buClr>
                <a:schemeClr val="accent1"/>
              </a:buClr>
              <a:buFont typeface="Arial"/>
              <a:buChar char="•"/>
            </a:pPr>
            <a:r>
              <a:rPr lang="en-GB" dirty="0">
                <a:hlinkClick r:id="" action="ppaction://noaction"/>
              </a:rPr>
              <a:t>https://roaringelephant.org/2018/10/09/episode-109-open-metadata-and-governance-</a:t>
            </a:r>
          </a:p>
          <a:p>
            <a:pPr marL="742950" lvl="1" indent="-285750">
              <a:buClr>
                <a:schemeClr val="accent1"/>
              </a:buClr>
              <a:buFont typeface="Arial"/>
              <a:buChar char="•"/>
            </a:pPr>
            <a:r>
              <a:rPr lang="en-GB" dirty="0">
                <a:hlinkClick r:id="" action="ppaction://noaction"/>
              </a:rPr>
              <a:t>masterclass-with-mandy-chessell-part-2/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96480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Tayyab\Desktop\gwallacelf\17.jpg"/>
          <p:cNvPicPr>
            <a:picLocks noChangeAspect="1" noChangeArrowheads="1"/>
          </p:cNvPicPr>
          <p:nvPr/>
        </p:nvPicPr>
        <p:blipFill rotWithShape="1">
          <a:blip r:embed="rId3"/>
          <a:srcRect b="32570"/>
          <a:stretch/>
        </p:blipFill>
        <p:spPr bwMode="auto">
          <a:xfrm>
            <a:off x="1502585" y="1148217"/>
            <a:ext cx="6193615" cy="202605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616549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ounded Rectangle 19"/>
          <p:cNvSpPr/>
          <p:nvPr/>
        </p:nvSpPr>
        <p:spPr>
          <a:xfrm>
            <a:off x="412764" y="2928960"/>
            <a:ext cx="1470025" cy="1273969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 w="57150" cmpd="sng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GB" sz="1600" dirty="0">
                <a:solidFill>
                  <a:schemeClr val="accent3">
                    <a:lumMod val="60000"/>
                    <a:lumOff val="40000"/>
                  </a:schemeClr>
                </a:solidFill>
                <a:latin typeface="Calibri"/>
                <a:cs typeface="Calibri"/>
              </a:rPr>
              <a:t>Open Data</a:t>
            </a:r>
          </a:p>
          <a:p>
            <a:pPr algn="ctr"/>
            <a:r>
              <a:rPr lang="en-GB" sz="2000" dirty="0">
                <a:solidFill>
                  <a:schemeClr val="accent3">
                    <a:lumMod val="60000"/>
                    <a:lumOff val="40000"/>
                  </a:schemeClr>
                </a:solidFill>
                <a:latin typeface="Calibri"/>
                <a:cs typeface="Calibri"/>
              </a:rPr>
              <a:t>Site</a:t>
            </a:r>
            <a:endParaRPr lang="en-GB" sz="1600" dirty="0">
              <a:solidFill>
                <a:schemeClr val="accent3">
                  <a:lumMod val="60000"/>
                  <a:lumOff val="40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perils of reusing data </a:t>
            </a:r>
            <a:r>
              <a:rPr lang="is-IS" dirty="0"/>
              <a:t>…</a:t>
            </a:r>
            <a:endParaRPr lang="en-GB" dirty="0"/>
          </a:p>
        </p:txBody>
      </p:sp>
      <p:sp>
        <p:nvSpPr>
          <p:cNvPr id="9" name="Magnetic Disk 8"/>
          <p:cNvSpPr/>
          <p:nvPr/>
        </p:nvSpPr>
        <p:spPr>
          <a:xfrm>
            <a:off x="809625" y="3216571"/>
            <a:ext cx="666750" cy="345281"/>
          </a:xfrm>
          <a:prstGeom prst="flowChartMagneticDisk">
            <a:avLst/>
          </a:prstGeom>
          <a:solidFill>
            <a:srgbClr val="C3D69B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2063753" y="2940843"/>
            <a:ext cx="3286125" cy="1250156"/>
          </a:xfrm>
          <a:prstGeom prst="roundRect">
            <a:avLst/>
          </a:prstGeom>
          <a:solidFill>
            <a:schemeClr val="tx2">
              <a:alpha val="62000"/>
            </a:schemeClr>
          </a:solidFill>
          <a:ln w="38100" cmpd="sng"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  <a:p>
            <a:r>
              <a:rPr lang="en-GB" sz="1800" dirty="0">
                <a:solidFill>
                  <a:srgbClr val="1F497D"/>
                </a:solidFill>
                <a:latin typeface="Calibri"/>
                <a:cs typeface="Calibri"/>
              </a:rPr>
              <a:t>Data Lake</a:t>
            </a:r>
          </a:p>
        </p:txBody>
      </p:sp>
      <p:sp>
        <p:nvSpPr>
          <p:cNvPr id="16" name="Magnetic Disk 15"/>
          <p:cNvSpPr/>
          <p:nvPr/>
        </p:nvSpPr>
        <p:spPr>
          <a:xfrm>
            <a:off x="2438400" y="3198972"/>
            <a:ext cx="666750" cy="345281"/>
          </a:xfrm>
          <a:prstGeom prst="flowChartMagneticDisk">
            <a:avLst/>
          </a:prstGeom>
          <a:solidFill>
            <a:srgbClr val="C3D69B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cxnSp>
        <p:nvCxnSpPr>
          <p:cNvPr id="17" name="Elbow Connector 16"/>
          <p:cNvCxnSpPr>
            <a:stCxn id="16" idx="1"/>
            <a:endCxn id="18" idx="2"/>
          </p:cNvCxnSpPr>
          <p:nvPr/>
        </p:nvCxnSpPr>
        <p:spPr bwMode="auto">
          <a:xfrm rot="5400000" flipH="1" flipV="1">
            <a:off x="2488764" y="2719053"/>
            <a:ext cx="762930" cy="196909"/>
          </a:xfrm>
          <a:prstGeom prst="bentConnector3">
            <a:avLst>
              <a:gd name="adj1" fmla="val 50000"/>
            </a:avLst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8" name="Rectangle 17"/>
          <p:cNvSpPr/>
          <p:nvPr/>
        </p:nvSpPr>
        <p:spPr>
          <a:xfrm>
            <a:off x="2841684" y="2269333"/>
            <a:ext cx="254000" cy="166688"/>
          </a:xfrm>
          <a:prstGeom prst="rect">
            <a:avLst/>
          </a:prstGeom>
          <a:solidFill>
            <a:srgbClr val="FFFFFF"/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sp>
        <p:nvSpPr>
          <p:cNvPr id="21" name="Right Arrow 20"/>
          <p:cNvSpPr/>
          <p:nvPr/>
        </p:nvSpPr>
        <p:spPr>
          <a:xfrm>
            <a:off x="1444625" y="3286149"/>
            <a:ext cx="1047750" cy="156641"/>
          </a:xfrm>
          <a:prstGeom prst="rightArrow">
            <a:avLst/>
          </a:prstGeom>
          <a:solidFill>
            <a:srgbClr val="FFFFFF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cxnSp>
        <p:nvCxnSpPr>
          <p:cNvPr id="22" name="Elbow Connector 21"/>
          <p:cNvCxnSpPr>
            <a:stCxn id="25" idx="1"/>
            <a:endCxn id="23" idx="2"/>
          </p:cNvCxnSpPr>
          <p:nvPr/>
        </p:nvCxnSpPr>
        <p:spPr bwMode="auto">
          <a:xfrm rot="16200000" flipV="1">
            <a:off x="3234112" y="2677944"/>
            <a:ext cx="639218" cy="169673"/>
          </a:xfrm>
          <a:prstGeom prst="bentConnector3">
            <a:avLst>
              <a:gd name="adj1" fmla="val 50000"/>
            </a:avLst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3" name="Rectangle 22"/>
          <p:cNvSpPr/>
          <p:nvPr/>
        </p:nvSpPr>
        <p:spPr>
          <a:xfrm>
            <a:off x="3341877" y="2276476"/>
            <a:ext cx="254000" cy="166688"/>
          </a:xfrm>
          <a:prstGeom prst="rect">
            <a:avLst/>
          </a:prstGeom>
          <a:solidFill>
            <a:srgbClr val="FFFFFF"/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sp>
        <p:nvSpPr>
          <p:cNvPr id="25" name="Magnetic Disk 24"/>
          <p:cNvSpPr/>
          <p:nvPr/>
        </p:nvSpPr>
        <p:spPr>
          <a:xfrm>
            <a:off x="3305175" y="3082404"/>
            <a:ext cx="666750" cy="345281"/>
          </a:xfrm>
          <a:prstGeom prst="flowChartMagneticDisk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sp>
        <p:nvSpPr>
          <p:cNvPr id="27" name="Magnetic Disk 26"/>
          <p:cNvSpPr/>
          <p:nvPr/>
        </p:nvSpPr>
        <p:spPr>
          <a:xfrm>
            <a:off x="4235450" y="3238002"/>
            <a:ext cx="666750" cy="345281"/>
          </a:xfrm>
          <a:prstGeom prst="flowChartMagneticDisk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3810001" y="4349246"/>
            <a:ext cx="1587500" cy="416179"/>
          </a:xfrm>
          <a:prstGeom prst="rect">
            <a:avLst/>
          </a:prstGeom>
          <a:solidFill>
            <a:srgbClr val="93CDDD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rgbClr val="1F497D"/>
                </a:solidFill>
                <a:latin typeface="Calibri"/>
                <a:cs typeface="Calibri"/>
              </a:rPr>
              <a:t>Employee Directory</a:t>
            </a:r>
          </a:p>
        </p:txBody>
      </p:sp>
      <p:sp>
        <p:nvSpPr>
          <p:cNvPr id="29" name="Right Arrow 28"/>
          <p:cNvSpPr/>
          <p:nvPr/>
        </p:nvSpPr>
        <p:spPr>
          <a:xfrm rot="16200000">
            <a:off x="4187620" y="3840594"/>
            <a:ext cx="785813" cy="205228"/>
          </a:xfrm>
          <a:prstGeom prst="rightArrow">
            <a:avLst/>
          </a:prstGeom>
          <a:solidFill>
            <a:srgbClr val="FFFFFF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sp>
        <p:nvSpPr>
          <p:cNvPr id="30" name="Right Arrow 29"/>
          <p:cNvSpPr/>
          <p:nvPr/>
        </p:nvSpPr>
        <p:spPr>
          <a:xfrm>
            <a:off x="3079750" y="3214711"/>
            <a:ext cx="238125" cy="153851"/>
          </a:xfrm>
          <a:prstGeom prst="rightArrow">
            <a:avLst/>
          </a:prstGeom>
          <a:solidFill>
            <a:srgbClr val="FFFFFF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sp>
        <p:nvSpPr>
          <p:cNvPr id="31" name="Left Arrow 30"/>
          <p:cNvSpPr/>
          <p:nvPr/>
        </p:nvSpPr>
        <p:spPr>
          <a:xfrm flipV="1">
            <a:off x="3952875" y="3226594"/>
            <a:ext cx="317500" cy="157472"/>
          </a:xfrm>
          <a:prstGeom prst="leftArrow">
            <a:avLst/>
          </a:prstGeom>
          <a:solidFill>
            <a:srgbClr val="FFFFFF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cxnSp>
        <p:nvCxnSpPr>
          <p:cNvPr id="32" name="Elbow Connector 31"/>
          <p:cNvCxnSpPr>
            <a:stCxn id="27" idx="1"/>
            <a:endCxn id="33" idx="2"/>
          </p:cNvCxnSpPr>
          <p:nvPr/>
        </p:nvCxnSpPr>
        <p:spPr bwMode="auto">
          <a:xfrm rot="16200000" flipV="1">
            <a:off x="3855838" y="2524969"/>
            <a:ext cx="791858" cy="634162"/>
          </a:xfrm>
          <a:prstGeom prst="bentConnector3">
            <a:avLst>
              <a:gd name="adj1" fmla="val 50000"/>
            </a:avLst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3" name="Rectangle 32"/>
          <p:cNvSpPr/>
          <p:nvPr/>
        </p:nvSpPr>
        <p:spPr>
          <a:xfrm>
            <a:off x="3807663" y="2279434"/>
            <a:ext cx="254000" cy="166688"/>
          </a:xfrm>
          <a:prstGeom prst="rect">
            <a:avLst/>
          </a:prstGeom>
          <a:solidFill>
            <a:srgbClr val="FFFFFF"/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2623928" y="1464935"/>
            <a:ext cx="2000250" cy="1000125"/>
            <a:chOff x="0" y="1269999"/>
            <a:chExt cx="9032875" cy="4222751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/>
            <a:srcRect t="1984" r="1215" b="3782"/>
            <a:stretch/>
          </p:blipFill>
          <p:spPr>
            <a:xfrm>
              <a:off x="0" y="1269999"/>
              <a:ext cx="9032875" cy="4222751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57550" y="1270000"/>
              <a:ext cx="2184400" cy="381000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47624" y="1635124"/>
              <a:ext cx="7048499" cy="3857624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>
                <a:solidFill>
                  <a:srgbClr val="1F497D"/>
                </a:solidFill>
                <a:latin typeface="Calibri"/>
                <a:cs typeface="Calibri"/>
              </a:endParaRPr>
            </a:p>
          </p:txBody>
        </p:sp>
        <p:sp>
          <p:nvSpPr>
            <p:cNvPr id="7" name="Oval 6"/>
            <p:cNvSpPr/>
            <p:nvPr/>
          </p:nvSpPr>
          <p:spPr>
            <a:xfrm>
              <a:off x="7794626" y="1301751"/>
              <a:ext cx="317500" cy="317500"/>
            </a:xfrm>
            <a:prstGeom prst="ellipse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>
                <a:solidFill>
                  <a:srgbClr val="1F497D"/>
                </a:solidFill>
                <a:latin typeface="Calibri"/>
                <a:cs typeface="Calibri"/>
              </a:endParaRP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2751129" y="1699570"/>
            <a:ext cx="1439881" cy="669776"/>
            <a:chOff x="1517650" y="3342111"/>
            <a:chExt cx="2555875" cy="890164"/>
          </a:xfrm>
        </p:grpSpPr>
        <p:grpSp>
          <p:nvGrpSpPr>
            <p:cNvPr id="40" name="Group 39"/>
            <p:cNvGrpSpPr/>
            <p:nvPr/>
          </p:nvGrpSpPr>
          <p:grpSpPr>
            <a:xfrm>
              <a:off x="1960986" y="3342111"/>
              <a:ext cx="428625" cy="889000"/>
              <a:chOff x="1682750" y="3286125"/>
              <a:chExt cx="1666875" cy="889000"/>
            </a:xfrm>
          </p:grpSpPr>
          <p:sp>
            <p:nvSpPr>
              <p:cNvPr id="59" name="Rectangle 58"/>
              <p:cNvSpPr/>
              <p:nvPr/>
            </p:nvSpPr>
            <p:spPr>
              <a:xfrm>
                <a:off x="1682750" y="3286125"/>
                <a:ext cx="1666875" cy="127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 dirty="0">
                  <a:solidFill>
                    <a:srgbClr val="1F497D"/>
                  </a:solidFill>
                  <a:latin typeface="Calibri"/>
                  <a:cs typeface="Calibri"/>
                </a:endParaRPr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1682750" y="3438525"/>
                <a:ext cx="1666875" cy="127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 dirty="0">
                  <a:solidFill>
                    <a:srgbClr val="1F497D"/>
                  </a:solidFill>
                  <a:latin typeface="Calibri"/>
                  <a:cs typeface="Calibri"/>
                </a:endParaRPr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1682750" y="3590925"/>
                <a:ext cx="1666875" cy="127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 dirty="0">
                  <a:solidFill>
                    <a:srgbClr val="1F497D"/>
                  </a:solidFill>
                  <a:latin typeface="Calibri"/>
                  <a:cs typeface="Calibri"/>
                </a:endParaRPr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1682750" y="3743325"/>
                <a:ext cx="1666875" cy="127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 dirty="0">
                  <a:solidFill>
                    <a:srgbClr val="1F497D"/>
                  </a:solidFill>
                  <a:latin typeface="Calibri"/>
                  <a:cs typeface="Calibri"/>
                </a:endParaRPr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1682750" y="3895725"/>
                <a:ext cx="1666875" cy="127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 dirty="0">
                  <a:solidFill>
                    <a:srgbClr val="1F497D"/>
                  </a:solidFill>
                  <a:latin typeface="Calibri"/>
                  <a:cs typeface="Calibri"/>
                </a:endParaRPr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1682750" y="4048125"/>
                <a:ext cx="1666875" cy="127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 dirty="0">
                  <a:solidFill>
                    <a:srgbClr val="1F497D"/>
                  </a:solidFill>
                  <a:latin typeface="Calibri"/>
                  <a:cs typeface="Calibri"/>
                </a:endParaRPr>
              </a:p>
            </p:txBody>
          </p:sp>
          <p:cxnSp>
            <p:nvCxnSpPr>
              <p:cNvPr id="65" name="Straight Connector 64"/>
              <p:cNvCxnSpPr>
                <a:stCxn id="59" idx="1"/>
                <a:endCxn id="64" idx="1"/>
              </p:cNvCxnSpPr>
              <p:nvPr/>
            </p:nvCxnSpPr>
            <p:spPr bwMode="auto">
              <a:xfrm>
                <a:off x="1682750" y="3349625"/>
                <a:ext cx="0" cy="762000"/>
              </a:xfrm>
              <a:prstGeom prst="line">
                <a:avLst/>
              </a:prstGeom>
              <a:solidFill>
                <a:srgbClr val="CC99FF"/>
              </a:solidFill>
              <a:ln w="28575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66" name="Straight Connector 65"/>
              <p:cNvCxnSpPr>
                <a:stCxn id="59" idx="3"/>
                <a:endCxn id="64" idx="3"/>
              </p:cNvCxnSpPr>
              <p:nvPr/>
            </p:nvCxnSpPr>
            <p:spPr bwMode="auto">
              <a:xfrm>
                <a:off x="3349625" y="3349625"/>
                <a:ext cx="0" cy="762000"/>
              </a:xfrm>
              <a:prstGeom prst="line">
                <a:avLst/>
              </a:prstGeom>
              <a:solidFill>
                <a:srgbClr val="CC99FF"/>
              </a:solidFill>
              <a:ln w="28575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grpSp>
          <p:nvGrpSpPr>
            <p:cNvPr id="41" name="Group 40"/>
            <p:cNvGrpSpPr/>
            <p:nvPr/>
          </p:nvGrpSpPr>
          <p:grpSpPr>
            <a:xfrm>
              <a:off x="2406650" y="3343275"/>
              <a:ext cx="1666875" cy="889000"/>
              <a:chOff x="1682750" y="3286125"/>
              <a:chExt cx="1666875" cy="889000"/>
            </a:xfrm>
          </p:grpSpPr>
          <p:sp>
            <p:nvSpPr>
              <p:cNvPr id="51" name="Rectangle 50"/>
              <p:cNvSpPr/>
              <p:nvPr/>
            </p:nvSpPr>
            <p:spPr>
              <a:xfrm>
                <a:off x="1682750" y="3286125"/>
                <a:ext cx="1666875" cy="127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 dirty="0">
                  <a:solidFill>
                    <a:srgbClr val="1F497D"/>
                  </a:solidFill>
                  <a:latin typeface="Calibri"/>
                  <a:cs typeface="Calibri"/>
                </a:endParaRPr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1682750" y="3438525"/>
                <a:ext cx="1666875" cy="127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 dirty="0">
                  <a:solidFill>
                    <a:srgbClr val="1F497D"/>
                  </a:solidFill>
                  <a:latin typeface="Calibri"/>
                  <a:cs typeface="Calibri"/>
                </a:endParaRPr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1682750" y="3590925"/>
                <a:ext cx="1666875" cy="127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 dirty="0">
                  <a:solidFill>
                    <a:srgbClr val="1F497D"/>
                  </a:solidFill>
                  <a:latin typeface="Calibri"/>
                  <a:cs typeface="Calibri"/>
                </a:endParaRPr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1682750" y="3743325"/>
                <a:ext cx="1666875" cy="127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 dirty="0">
                  <a:solidFill>
                    <a:srgbClr val="1F497D"/>
                  </a:solidFill>
                  <a:latin typeface="Calibri"/>
                  <a:cs typeface="Calibri"/>
                </a:endParaRPr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1682750" y="3895725"/>
                <a:ext cx="1666875" cy="127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 dirty="0">
                  <a:solidFill>
                    <a:srgbClr val="1F497D"/>
                  </a:solidFill>
                  <a:latin typeface="Calibri"/>
                  <a:cs typeface="Calibri"/>
                </a:endParaRPr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1682750" y="4048125"/>
                <a:ext cx="1666875" cy="127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 dirty="0">
                  <a:solidFill>
                    <a:srgbClr val="1F497D"/>
                  </a:solidFill>
                  <a:latin typeface="Calibri"/>
                  <a:cs typeface="Calibri"/>
                </a:endParaRPr>
              </a:p>
            </p:txBody>
          </p:sp>
          <p:cxnSp>
            <p:nvCxnSpPr>
              <p:cNvPr id="57" name="Straight Connector 56"/>
              <p:cNvCxnSpPr>
                <a:stCxn id="51" idx="1"/>
                <a:endCxn id="56" idx="1"/>
              </p:cNvCxnSpPr>
              <p:nvPr/>
            </p:nvCxnSpPr>
            <p:spPr bwMode="auto">
              <a:xfrm>
                <a:off x="1682750" y="3349625"/>
                <a:ext cx="0" cy="762000"/>
              </a:xfrm>
              <a:prstGeom prst="line">
                <a:avLst/>
              </a:prstGeom>
              <a:solidFill>
                <a:srgbClr val="CC99FF"/>
              </a:solidFill>
              <a:ln w="28575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58" name="Straight Connector 57"/>
              <p:cNvCxnSpPr>
                <a:stCxn id="51" idx="3"/>
                <a:endCxn id="56" idx="3"/>
              </p:cNvCxnSpPr>
              <p:nvPr/>
            </p:nvCxnSpPr>
            <p:spPr bwMode="auto">
              <a:xfrm>
                <a:off x="3349625" y="3349625"/>
                <a:ext cx="0" cy="762000"/>
              </a:xfrm>
              <a:prstGeom prst="line">
                <a:avLst/>
              </a:prstGeom>
              <a:solidFill>
                <a:srgbClr val="CC99FF"/>
              </a:solidFill>
              <a:ln w="28575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grpSp>
          <p:nvGrpSpPr>
            <p:cNvPr id="42" name="Group 41"/>
            <p:cNvGrpSpPr/>
            <p:nvPr/>
          </p:nvGrpSpPr>
          <p:grpSpPr>
            <a:xfrm>
              <a:off x="1517650" y="3343275"/>
              <a:ext cx="428625" cy="889000"/>
              <a:chOff x="1682750" y="3286125"/>
              <a:chExt cx="1666875" cy="889000"/>
            </a:xfrm>
          </p:grpSpPr>
          <p:sp>
            <p:nvSpPr>
              <p:cNvPr id="43" name="Rectangle 42"/>
              <p:cNvSpPr/>
              <p:nvPr/>
            </p:nvSpPr>
            <p:spPr>
              <a:xfrm>
                <a:off x="1682750" y="3286125"/>
                <a:ext cx="1666875" cy="127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 dirty="0">
                  <a:solidFill>
                    <a:srgbClr val="1F497D"/>
                  </a:solidFill>
                  <a:latin typeface="Calibri"/>
                  <a:cs typeface="Calibri"/>
                </a:endParaRPr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1682750" y="3438525"/>
                <a:ext cx="1666875" cy="127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 dirty="0">
                  <a:solidFill>
                    <a:srgbClr val="1F497D"/>
                  </a:solidFill>
                  <a:latin typeface="Calibri"/>
                  <a:cs typeface="Calibri"/>
                </a:endParaRPr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1682750" y="3590925"/>
                <a:ext cx="1666875" cy="127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 dirty="0">
                  <a:solidFill>
                    <a:srgbClr val="1F497D"/>
                  </a:solidFill>
                  <a:latin typeface="Calibri"/>
                  <a:cs typeface="Calibri"/>
                </a:endParaRPr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1682750" y="3743325"/>
                <a:ext cx="1666875" cy="127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 dirty="0">
                  <a:solidFill>
                    <a:srgbClr val="1F497D"/>
                  </a:solidFill>
                  <a:latin typeface="Calibri"/>
                  <a:cs typeface="Calibri"/>
                </a:endParaRPr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1682750" y="3895725"/>
                <a:ext cx="1666875" cy="127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 dirty="0">
                  <a:solidFill>
                    <a:srgbClr val="1F497D"/>
                  </a:solidFill>
                  <a:latin typeface="Calibri"/>
                  <a:cs typeface="Calibri"/>
                </a:endParaRPr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1682750" y="4048125"/>
                <a:ext cx="1666875" cy="127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 dirty="0">
                  <a:solidFill>
                    <a:srgbClr val="1F497D"/>
                  </a:solidFill>
                  <a:latin typeface="Calibri"/>
                  <a:cs typeface="Calibri"/>
                </a:endParaRPr>
              </a:p>
            </p:txBody>
          </p:sp>
          <p:cxnSp>
            <p:nvCxnSpPr>
              <p:cNvPr id="49" name="Straight Connector 48"/>
              <p:cNvCxnSpPr>
                <a:stCxn id="43" idx="1"/>
                <a:endCxn id="48" idx="1"/>
              </p:cNvCxnSpPr>
              <p:nvPr/>
            </p:nvCxnSpPr>
            <p:spPr bwMode="auto">
              <a:xfrm>
                <a:off x="1682750" y="3349625"/>
                <a:ext cx="0" cy="762000"/>
              </a:xfrm>
              <a:prstGeom prst="line">
                <a:avLst/>
              </a:prstGeom>
              <a:solidFill>
                <a:srgbClr val="CC99FF"/>
              </a:solidFill>
              <a:ln w="28575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50" name="Straight Connector 49"/>
              <p:cNvCxnSpPr>
                <a:stCxn id="43" idx="3"/>
                <a:endCxn id="48" idx="3"/>
              </p:cNvCxnSpPr>
              <p:nvPr/>
            </p:nvCxnSpPr>
            <p:spPr bwMode="auto">
              <a:xfrm>
                <a:off x="3349625" y="3349625"/>
                <a:ext cx="0" cy="762000"/>
              </a:xfrm>
              <a:prstGeom prst="line">
                <a:avLst/>
              </a:prstGeom>
              <a:solidFill>
                <a:srgbClr val="CC99FF"/>
              </a:solidFill>
              <a:ln w="28575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</p:grpSp>
      <p:pic>
        <p:nvPicPr>
          <p:cNvPr id="14" name="Picture 13" descr="Callie Quartile Ico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9714" y="977075"/>
            <a:ext cx="774918" cy="950976"/>
          </a:xfrm>
          <a:prstGeom prst="rect">
            <a:avLst/>
          </a:prstGeom>
        </p:spPr>
      </p:pic>
      <p:sp>
        <p:nvSpPr>
          <p:cNvPr id="73" name="TextBox 72"/>
          <p:cNvSpPr txBox="1"/>
          <p:nvPr/>
        </p:nvSpPr>
        <p:spPr bwMode="auto">
          <a:xfrm>
            <a:off x="5365750" y="1297816"/>
            <a:ext cx="2794000" cy="11695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prstTxWarp prst="textNoShape">
              <a:avLst/>
            </a:prstTxWarp>
            <a:spAutoFit/>
          </a:bodyPr>
          <a:lstStyle/>
          <a:p>
            <a:r>
              <a:rPr lang="en-GB" sz="1400" i="1" dirty="0">
                <a:latin typeface="Calibri" pitchFamily="-1" charset="0"/>
              </a:rPr>
              <a:t>Callie Quartile uses (1) open data from the local government registrar and (2) data from the employee directory to (3) create a birthday card service for the company.</a:t>
            </a:r>
          </a:p>
        </p:txBody>
      </p:sp>
      <p:sp>
        <p:nvSpPr>
          <p:cNvPr id="75" name="TextBox 74"/>
          <p:cNvSpPr txBox="1"/>
          <p:nvPr/>
        </p:nvSpPr>
        <p:spPr bwMode="auto">
          <a:xfrm>
            <a:off x="873125" y="1035844"/>
            <a:ext cx="124312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prstTxWarp prst="textNoShape">
              <a:avLst/>
            </a:prstTxWarp>
            <a:spAutoFit/>
          </a:bodyPr>
          <a:lstStyle/>
          <a:p>
            <a:r>
              <a:rPr lang="en-GB" sz="1400" b="1" dirty="0">
                <a:latin typeface="Calibri" pitchFamily="-1" charset="0"/>
              </a:rPr>
              <a:t>Callie Quartile</a:t>
            </a:r>
          </a:p>
          <a:p>
            <a:r>
              <a:rPr lang="en-GB" sz="1400" b="1" dirty="0">
                <a:latin typeface="Calibri" pitchFamily="-1" charset="0"/>
              </a:rPr>
              <a:t>Data Scientist</a:t>
            </a:r>
          </a:p>
        </p:txBody>
      </p:sp>
      <p:sp>
        <p:nvSpPr>
          <p:cNvPr id="78" name="Oval 77"/>
          <p:cNvSpPr/>
          <p:nvPr/>
        </p:nvSpPr>
        <p:spPr>
          <a:xfrm>
            <a:off x="1225551" y="3063478"/>
            <a:ext cx="349250" cy="261938"/>
          </a:xfrm>
          <a:prstGeom prst="ellipse">
            <a:avLst/>
          </a:prstGeom>
          <a:solidFill>
            <a:srgbClr val="FFFF00"/>
          </a:solidFill>
          <a:ln w="28575" cmpd="sng">
            <a:solidFill>
              <a:srgbClr val="FF66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GB" sz="2000" b="1" dirty="0">
                <a:solidFill>
                  <a:srgbClr val="FF6600"/>
                </a:solidFill>
                <a:latin typeface="Arial Black"/>
                <a:cs typeface="Arial Black"/>
              </a:rPr>
              <a:t>1</a:t>
            </a:r>
          </a:p>
        </p:txBody>
      </p:sp>
      <p:sp>
        <p:nvSpPr>
          <p:cNvPr id="79" name="Oval 78"/>
          <p:cNvSpPr/>
          <p:nvPr/>
        </p:nvSpPr>
        <p:spPr>
          <a:xfrm>
            <a:off x="3463926" y="3240883"/>
            <a:ext cx="349250" cy="261938"/>
          </a:xfrm>
          <a:prstGeom prst="ellipse">
            <a:avLst/>
          </a:prstGeom>
          <a:solidFill>
            <a:srgbClr val="FFFF00"/>
          </a:solidFill>
          <a:ln w="28575" cmpd="sng">
            <a:solidFill>
              <a:srgbClr val="FF66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GB" sz="2000" b="1" dirty="0">
                <a:solidFill>
                  <a:srgbClr val="FF6600"/>
                </a:solidFill>
                <a:latin typeface="Arial Black"/>
                <a:cs typeface="Arial Black"/>
              </a:rPr>
              <a:t>3</a:t>
            </a:r>
          </a:p>
        </p:txBody>
      </p:sp>
      <p:sp>
        <p:nvSpPr>
          <p:cNvPr id="80" name="Oval 79"/>
          <p:cNvSpPr/>
          <p:nvPr/>
        </p:nvSpPr>
        <p:spPr>
          <a:xfrm>
            <a:off x="5140326" y="4271962"/>
            <a:ext cx="349250" cy="261938"/>
          </a:xfrm>
          <a:prstGeom prst="ellipse">
            <a:avLst/>
          </a:prstGeom>
          <a:solidFill>
            <a:srgbClr val="FFFF00"/>
          </a:solidFill>
          <a:ln w="28575" cmpd="sng">
            <a:solidFill>
              <a:srgbClr val="FF66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GB" sz="2000" b="1" dirty="0">
                <a:solidFill>
                  <a:srgbClr val="FF6600"/>
                </a:solidFill>
                <a:latin typeface="Arial Black"/>
                <a:cs typeface="Arial Black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1223977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ounded Rectangle 19"/>
          <p:cNvSpPr/>
          <p:nvPr/>
        </p:nvSpPr>
        <p:spPr>
          <a:xfrm>
            <a:off x="412764" y="2928960"/>
            <a:ext cx="1470025" cy="1273969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 w="57150" cmpd="sng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GB" sz="1600" dirty="0">
                <a:solidFill>
                  <a:schemeClr val="accent3">
                    <a:lumMod val="60000"/>
                    <a:lumOff val="40000"/>
                  </a:schemeClr>
                </a:solidFill>
                <a:latin typeface="Calibri"/>
                <a:cs typeface="Calibri"/>
              </a:rPr>
              <a:t>Open Data</a:t>
            </a:r>
          </a:p>
          <a:p>
            <a:pPr algn="ctr"/>
            <a:r>
              <a:rPr lang="en-GB" sz="2000" dirty="0">
                <a:solidFill>
                  <a:schemeClr val="accent3">
                    <a:lumMod val="60000"/>
                    <a:lumOff val="40000"/>
                  </a:schemeClr>
                </a:solidFill>
                <a:latin typeface="Calibri"/>
                <a:cs typeface="Calibri"/>
              </a:rPr>
              <a:t>Site</a:t>
            </a:r>
            <a:endParaRPr lang="en-GB" sz="1600" dirty="0">
              <a:solidFill>
                <a:schemeClr val="accent3">
                  <a:lumMod val="60000"/>
                  <a:lumOff val="40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perils of reusing data </a:t>
            </a:r>
            <a:r>
              <a:rPr lang="is-IS" dirty="0"/>
              <a:t>…</a:t>
            </a:r>
            <a:endParaRPr lang="en-GB" dirty="0"/>
          </a:p>
        </p:txBody>
      </p:sp>
      <p:sp>
        <p:nvSpPr>
          <p:cNvPr id="9" name="Magnetic Disk 8"/>
          <p:cNvSpPr/>
          <p:nvPr/>
        </p:nvSpPr>
        <p:spPr>
          <a:xfrm>
            <a:off x="809625" y="3216571"/>
            <a:ext cx="666750" cy="345281"/>
          </a:xfrm>
          <a:prstGeom prst="flowChartMagneticDisk">
            <a:avLst/>
          </a:prstGeom>
          <a:solidFill>
            <a:srgbClr val="C3D69B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2063753" y="2940843"/>
            <a:ext cx="3286125" cy="1250156"/>
          </a:xfrm>
          <a:prstGeom prst="roundRect">
            <a:avLst/>
          </a:prstGeom>
          <a:solidFill>
            <a:schemeClr val="tx2">
              <a:alpha val="62000"/>
            </a:schemeClr>
          </a:solidFill>
          <a:ln w="38100" cmpd="sng"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  <a:p>
            <a:r>
              <a:rPr lang="en-GB" sz="1800" dirty="0">
                <a:solidFill>
                  <a:srgbClr val="1F497D"/>
                </a:solidFill>
                <a:latin typeface="Calibri"/>
                <a:cs typeface="Calibri"/>
              </a:rPr>
              <a:t>Data Lake</a:t>
            </a:r>
          </a:p>
        </p:txBody>
      </p:sp>
      <p:sp>
        <p:nvSpPr>
          <p:cNvPr id="16" name="Magnetic Disk 15"/>
          <p:cNvSpPr/>
          <p:nvPr/>
        </p:nvSpPr>
        <p:spPr>
          <a:xfrm>
            <a:off x="2438400" y="3198972"/>
            <a:ext cx="666750" cy="345281"/>
          </a:xfrm>
          <a:prstGeom prst="flowChartMagneticDisk">
            <a:avLst/>
          </a:prstGeom>
          <a:solidFill>
            <a:srgbClr val="C3D69B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cxnSp>
        <p:nvCxnSpPr>
          <p:cNvPr id="17" name="Elbow Connector 16"/>
          <p:cNvCxnSpPr>
            <a:stCxn id="16" idx="1"/>
            <a:endCxn id="18" idx="2"/>
          </p:cNvCxnSpPr>
          <p:nvPr/>
        </p:nvCxnSpPr>
        <p:spPr bwMode="auto">
          <a:xfrm rot="5400000" flipH="1" flipV="1">
            <a:off x="2488764" y="2719053"/>
            <a:ext cx="762930" cy="196909"/>
          </a:xfrm>
          <a:prstGeom prst="bentConnector3">
            <a:avLst>
              <a:gd name="adj1" fmla="val 50000"/>
            </a:avLst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8" name="Rectangle 17"/>
          <p:cNvSpPr/>
          <p:nvPr/>
        </p:nvSpPr>
        <p:spPr>
          <a:xfrm>
            <a:off x="2841684" y="2269333"/>
            <a:ext cx="254000" cy="166688"/>
          </a:xfrm>
          <a:prstGeom prst="rect">
            <a:avLst/>
          </a:prstGeom>
          <a:solidFill>
            <a:srgbClr val="FFFFFF"/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sp>
        <p:nvSpPr>
          <p:cNvPr id="21" name="Right Arrow 20"/>
          <p:cNvSpPr/>
          <p:nvPr/>
        </p:nvSpPr>
        <p:spPr>
          <a:xfrm>
            <a:off x="1444625" y="3286149"/>
            <a:ext cx="1047750" cy="156641"/>
          </a:xfrm>
          <a:prstGeom prst="rightArrow">
            <a:avLst/>
          </a:prstGeom>
          <a:solidFill>
            <a:srgbClr val="FFFFFF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cxnSp>
        <p:nvCxnSpPr>
          <p:cNvPr id="22" name="Elbow Connector 21"/>
          <p:cNvCxnSpPr>
            <a:stCxn id="25" idx="1"/>
            <a:endCxn id="23" idx="2"/>
          </p:cNvCxnSpPr>
          <p:nvPr/>
        </p:nvCxnSpPr>
        <p:spPr bwMode="auto">
          <a:xfrm rot="16200000" flipV="1">
            <a:off x="3234112" y="2677944"/>
            <a:ext cx="639218" cy="169673"/>
          </a:xfrm>
          <a:prstGeom prst="bentConnector3">
            <a:avLst>
              <a:gd name="adj1" fmla="val 50000"/>
            </a:avLst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3" name="Rectangle 22"/>
          <p:cNvSpPr/>
          <p:nvPr/>
        </p:nvSpPr>
        <p:spPr>
          <a:xfrm>
            <a:off x="3341877" y="2276476"/>
            <a:ext cx="254000" cy="166688"/>
          </a:xfrm>
          <a:prstGeom prst="rect">
            <a:avLst/>
          </a:prstGeom>
          <a:solidFill>
            <a:srgbClr val="FFFFFF"/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sp>
        <p:nvSpPr>
          <p:cNvPr id="25" name="Magnetic Disk 24"/>
          <p:cNvSpPr/>
          <p:nvPr/>
        </p:nvSpPr>
        <p:spPr>
          <a:xfrm>
            <a:off x="3305175" y="3082404"/>
            <a:ext cx="666750" cy="345281"/>
          </a:xfrm>
          <a:prstGeom prst="flowChartMagneticDisk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sp>
        <p:nvSpPr>
          <p:cNvPr id="27" name="Magnetic Disk 26"/>
          <p:cNvSpPr/>
          <p:nvPr/>
        </p:nvSpPr>
        <p:spPr>
          <a:xfrm>
            <a:off x="4235450" y="3238002"/>
            <a:ext cx="666750" cy="345281"/>
          </a:xfrm>
          <a:prstGeom prst="flowChartMagneticDisk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3810001" y="4349246"/>
            <a:ext cx="1587500" cy="416179"/>
          </a:xfrm>
          <a:prstGeom prst="rect">
            <a:avLst/>
          </a:prstGeom>
          <a:solidFill>
            <a:srgbClr val="93CDDD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rgbClr val="1F497D"/>
                </a:solidFill>
                <a:latin typeface="Calibri"/>
                <a:cs typeface="Calibri"/>
              </a:rPr>
              <a:t>Employee Directory</a:t>
            </a:r>
          </a:p>
        </p:txBody>
      </p:sp>
      <p:sp>
        <p:nvSpPr>
          <p:cNvPr id="29" name="Right Arrow 28"/>
          <p:cNvSpPr/>
          <p:nvPr/>
        </p:nvSpPr>
        <p:spPr>
          <a:xfrm rot="16200000">
            <a:off x="4187620" y="3840594"/>
            <a:ext cx="785813" cy="205228"/>
          </a:xfrm>
          <a:prstGeom prst="rightArrow">
            <a:avLst/>
          </a:prstGeom>
          <a:solidFill>
            <a:srgbClr val="FFFFFF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sp>
        <p:nvSpPr>
          <p:cNvPr id="30" name="Right Arrow 29"/>
          <p:cNvSpPr/>
          <p:nvPr/>
        </p:nvSpPr>
        <p:spPr>
          <a:xfrm>
            <a:off x="3079750" y="3214711"/>
            <a:ext cx="238125" cy="153851"/>
          </a:xfrm>
          <a:prstGeom prst="rightArrow">
            <a:avLst/>
          </a:prstGeom>
          <a:solidFill>
            <a:srgbClr val="FFFFFF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sp>
        <p:nvSpPr>
          <p:cNvPr id="31" name="Left Arrow 30"/>
          <p:cNvSpPr/>
          <p:nvPr/>
        </p:nvSpPr>
        <p:spPr>
          <a:xfrm flipV="1">
            <a:off x="3952875" y="3226594"/>
            <a:ext cx="317500" cy="157472"/>
          </a:xfrm>
          <a:prstGeom prst="leftArrow">
            <a:avLst/>
          </a:prstGeom>
          <a:solidFill>
            <a:srgbClr val="FFFFFF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cxnSp>
        <p:nvCxnSpPr>
          <p:cNvPr id="32" name="Elbow Connector 31"/>
          <p:cNvCxnSpPr>
            <a:stCxn id="27" idx="1"/>
            <a:endCxn id="33" idx="2"/>
          </p:cNvCxnSpPr>
          <p:nvPr/>
        </p:nvCxnSpPr>
        <p:spPr bwMode="auto">
          <a:xfrm rot="16200000" flipV="1">
            <a:off x="3855838" y="2524969"/>
            <a:ext cx="791858" cy="634162"/>
          </a:xfrm>
          <a:prstGeom prst="bentConnector3">
            <a:avLst>
              <a:gd name="adj1" fmla="val 50000"/>
            </a:avLst>
          </a:prstGeom>
          <a:solidFill>
            <a:srgbClr val="CC99FF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3" name="Rectangle 32"/>
          <p:cNvSpPr/>
          <p:nvPr/>
        </p:nvSpPr>
        <p:spPr>
          <a:xfrm>
            <a:off x="3807663" y="2279434"/>
            <a:ext cx="254000" cy="166688"/>
          </a:xfrm>
          <a:prstGeom prst="rect">
            <a:avLst/>
          </a:prstGeom>
          <a:solidFill>
            <a:srgbClr val="FFFFFF"/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2623928" y="1464935"/>
            <a:ext cx="2000250" cy="1000125"/>
            <a:chOff x="0" y="1269999"/>
            <a:chExt cx="9032875" cy="4222751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/>
            <a:srcRect t="1984" r="1215" b="3782"/>
            <a:stretch/>
          </p:blipFill>
          <p:spPr>
            <a:xfrm>
              <a:off x="0" y="1269999"/>
              <a:ext cx="9032875" cy="4222751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57550" y="1270000"/>
              <a:ext cx="2184400" cy="381000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47624" y="1635124"/>
              <a:ext cx="7048499" cy="3857624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>
                <a:solidFill>
                  <a:srgbClr val="1F497D"/>
                </a:solidFill>
                <a:latin typeface="Calibri"/>
                <a:cs typeface="Calibri"/>
              </a:endParaRPr>
            </a:p>
          </p:txBody>
        </p:sp>
        <p:sp>
          <p:nvSpPr>
            <p:cNvPr id="7" name="Oval 6"/>
            <p:cNvSpPr/>
            <p:nvPr/>
          </p:nvSpPr>
          <p:spPr>
            <a:xfrm>
              <a:off x="7794626" y="1301751"/>
              <a:ext cx="317500" cy="317500"/>
            </a:xfrm>
            <a:prstGeom prst="ellipse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 dirty="0">
                <a:solidFill>
                  <a:srgbClr val="1F497D"/>
                </a:solidFill>
                <a:latin typeface="Calibri"/>
                <a:cs typeface="Calibri"/>
              </a:endParaRP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2751129" y="1699570"/>
            <a:ext cx="1439881" cy="669776"/>
            <a:chOff x="1517650" y="3342111"/>
            <a:chExt cx="2555875" cy="890164"/>
          </a:xfrm>
        </p:grpSpPr>
        <p:grpSp>
          <p:nvGrpSpPr>
            <p:cNvPr id="40" name="Group 39"/>
            <p:cNvGrpSpPr/>
            <p:nvPr/>
          </p:nvGrpSpPr>
          <p:grpSpPr>
            <a:xfrm>
              <a:off x="1960986" y="3342111"/>
              <a:ext cx="428625" cy="889000"/>
              <a:chOff x="1682750" y="3286125"/>
              <a:chExt cx="1666875" cy="889000"/>
            </a:xfrm>
          </p:grpSpPr>
          <p:sp>
            <p:nvSpPr>
              <p:cNvPr id="59" name="Rectangle 58"/>
              <p:cNvSpPr/>
              <p:nvPr/>
            </p:nvSpPr>
            <p:spPr>
              <a:xfrm>
                <a:off x="1682750" y="3286125"/>
                <a:ext cx="1666875" cy="127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 dirty="0">
                  <a:solidFill>
                    <a:srgbClr val="1F497D"/>
                  </a:solidFill>
                  <a:latin typeface="Calibri"/>
                  <a:cs typeface="Calibri"/>
                </a:endParaRPr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1682750" y="3438525"/>
                <a:ext cx="1666875" cy="127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 dirty="0">
                  <a:solidFill>
                    <a:srgbClr val="1F497D"/>
                  </a:solidFill>
                  <a:latin typeface="Calibri"/>
                  <a:cs typeface="Calibri"/>
                </a:endParaRPr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1682750" y="3590925"/>
                <a:ext cx="1666875" cy="127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 dirty="0">
                  <a:solidFill>
                    <a:srgbClr val="1F497D"/>
                  </a:solidFill>
                  <a:latin typeface="Calibri"/>
                  <a:cs typeface="Calibri"/>
                </a:endParaRPr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1682750" y="3743325"/>
                <a:ext cx="1666875" cy="127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 dirty="0">
                  <a:solidFill>
                    <a:srgbClr val="1F497D"/>
                  </a:solidFill>
                  <a:latin typeface="Calibri"/>
                  <a:cs typeface="Calibri"/>
                </a:endParaRPr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1682750" y="3895725"/>
                <a:ext cx="1666875" cy="127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 dirty="0">
                  <a:solidFill>
                    <a:srgbClr val="1F497D"/>
                  </a:solidFill>
                  <a:latin typeface="Calibri"/>
                  <a:cs typeface="Calibri"/>
                </a:endParaRPr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1682750" y="4048125"/>
                <a:ext cx="1666875" cy="127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 dirty="0">
                  <a:solidFill>
                    <a:srgbClr val="1F497D"/>
                  </a:solidFill>
                  <a:latin typeface="Calibri"/>
                  <a:cs typeface="Calibri"/>
                </a:endParaRPr>
              </a:p>
            </p:txBody>
          </p:sp>
          <p:cxnSp>
            <p:nvCxnSpPr>
              <p:cNvPr id="65" name="Straight Connector 64"/>
              <p:cNvCxnSpPr>
                <a:stCxn id="59" idx="1"/>
                <a:endCxn id="64" idx="1"/>
              </p:cNvCxnSpPr>
              <p:nvPr/>
            </p:nvCxnSpPr>
            <p:spPr bwMode="auto">
              <a:xfrm>
                <a:off x="1682750" y="3349625"/>
                <a:ext cx="0" cy="762000"/>
              </a:xfrm>
              <a:prstGeom prst="line">
                <a:avLst/>
              </a:prstGeom>
              <a:solidFill>
                <a:srgbClr val="CC99FF"/>
              </a:solidFill>
              <a:ln w="28575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66" name="Straight Connector 65"/>
              <p:cNvCxnSpPr>
                <a:stCxn id="59" idx="3"/>
                <a:endCxn id="64" idx="3"/>
              </p:cNvCxnSpPr>
              <p:nvPr/>
            </p:nvCxnSpPr>
            <p:spPr bwMode="auto">
              <a:xfrm>
                <a:off x="3349625" y="3349625"/>
                <a:ext cx="0" cy="762000"/>
              </a:xfrm>
              <a:prstGeom prst="line">
                <a:avLst/>
              </a:prstGeom>
              <a:solidFill>
                <a:srgbClr val="CC99FF"/>
              </a:solidFill>
              <a:ln w="28575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grpSp>
          <p:nvGrpSpPr>
            <p:cNvPr id="41" name="Group 40"/>
            <p:cNvGrpSpPr/>
            <p:nvPr/>
          </p:nvGrpSpPr>
          <p:grpSpPr>
            <a:xfrm>
              <a:off x="2406650" y="3343275"/>
              <a:ext cx="1666875" cy="889000"/>
              <a:chOff x="1682750" y="3286125"/>
              <a:chExt cx="1666875" cy="889000"/>
            </a:xfrm>
          </p:grpSpPr>
          <p:sp>
            <p:nvSpPr>
              <p:cNvPr id="51" name="Rectangle 50"/>
              <p:cNvSpPr/>
              <p:nvPr/>
            </p:nvSpPr>
            <p:spPr>
              <a:xfrm>
                <a:off x="1682750" y="3286125"/>
                <a:ext cx="1666875" cy="127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 dirty="0">
                  <a:solidFill>
                    <a:srgbClr val="1F497D"/>
                  </a:solidFill>
                  <a:latin typeface="Calibri"/>
                  <a:cs typeface="Calibri"/>
                </a:endParaRPr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1682750" y="3438525"/>
                <a:ext cx="1666875" cy="127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 dirty="0">
                  <a:solidFill>
                    <a:srgbClr val="1F497D"/>
                  </a:solidFill>
                  <a:latin typeface="Calibri"/>
                  <a:cs typeface="Calibri"/>
                </a:endParaRPr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1682750" y="3590925"/>
                <a:ext cx="1666875" cy="127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 dirty="0">
                  <a:solidFill>
                    <a:srgbClr val="1F497D"/>
                  </a:solidFill>
                  <a:latin typeface="Calibri"/>
                  <a:cs typeface="Calibri"/>
                </a:endParaRPr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1682750" y="3743325"/>
                <a:ext cx="1666875" cy="127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 dirty="0">
                  <a:solidFill>
                    <a:srgbClr val="1F497D"/>
                  </a:solidFill>
                  <a:latin typeface="Calibri"/>
                  <a:cs typeface="Calibri"/>
                </a:endParaRPr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1682750" y="3895725"/>
                <a:ext cx="1666875" cy="127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 dirty="0">
                  <a:solidFill>
                    <a:srgbClr val="1F497D"/>
                  </a:solidFill>
                  <a:latin typeface="Calibri"/>
                  <a:cs typeface="Calibri"/>
                </a:endParaRPr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1682750" y="4048125"/>
                <a:ext cx="1666875" cy="127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 dirty="0">
                  <a:solidFill>
                    <a:srgbClr val="1F497D"/>
                  </a:solidFill>
                  <a:latin typeface="Calibri"/>
                  <a:cs typeface="Calibri"/>
                </a:endParaRPr>
              </a:p>
            </p:txBody>
          </p:sp>
          <p:cxnSp>
            <p:nvCxnSpPr>
              <p:cNvPr id="57" name="Straight Connector 56"/>
              <p:cNvCxnSpPr>
                <a:stCxn id="51" idx="1"/>
                <a:endCxn id="56" idx="1"/>
              </p:cNvCxnSpPr>
              <p:nvPr/>
            </p:nvCxnSpPr>
            <p:spPr bwMode="auto">
              <a:xfrm>
                <a:off x="1682750" y="3349625"/>
                <a:ext cx="0" cy="762000"/>
              </a:xfrm>
              <a:prstGeom prst="line">
                <a:avLst/>
              </a:prstGeom>
              <a:solidFill>
                <a:srgbClr val="CC99FF"/>
              </a:solidFill>
              <a:ln w="28575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58" name="Straight Connector 57"/>
              <p:cNvCxnSpPr>
                <a:stCxn id="51" idx="3"/>
                <a:endCxn id="56" idx="3"/>
              </p:cNvCxnSpPr>
              <p:nvPr/>
            </p:nvCxnSpPr>
            <p:spPr bwMode="auto">
              <a:xfrm>
                <a:off x="3349625" y="3349625"/>
                <a:ext cx="0" cy="762000"/>
              </a:xfrm>
              <a:prstGeom prst="line">
                <a:avLst/>
              </a:prstGeom>
              <a:solidFill>
                <a:srgbClr val="CC99FF"/>
              </a:solidFill>
              <a:ln w="28575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grpSp>
          <p:nvGrpSpPr>
            <p:cNvPr id="42" name="Group 41"/>
            <p:cNvGrpSpPr/>
            <p:nvPr/>
          </p:nvGrpSpPr>
          <p:grpSpPr>
            <a:xfrm>
              <a:off x="1517650" y="3343275"/>
              <a:ext cx="428625" cy="889000"/>
              <a:chOff x="1682750" y="3286125"/>
              <a:chExt cx="1666875" cy="889000"/>
            </a:xfrm>
          </p:grpSpPr>
          <p:sp>
            <p:nvSpPr>
              <p:cNvPr id="43" name="Rectangle 42"/>
              <p:cNvSpPr/>
              <p:nvPr/>
            </p:nvSpPr>
            <p:spPr>
              <a:xfrm>
                <a:off x="1682750" y="3286125"/>
                <a:ext cx="1666875" cy="127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 dirty="0">
                  <a:solidFill>
                    <a:srgbClr val="1F497D"/>
                  </a:solidFill>
                  <a:latin typeface="Calibri"/>
                  <a:cs typeface="Calibri"/>
                </a:endParaRPr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1682750" y="3438525"/>
                <a:ext cx="1666875" cy="127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 dirty="0">
                  <a:solidFill>
                    <a:srgbClr val="1F497D"/>
                  </a:solidFill>
                  <a:latin typeface="Calibri"/>
                  <a:cs typeface="Calibri"/>
                </a:endParaRPr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1682750" y="3590925"/>
                <a:ext cx="1666875" cy="127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 dirty="0">
                  <a:solidFill>
                    <a:srgbClr val="1F497D"/>
                  </a:solidFill>
                  <a:latin typeface="Calibri"/>
                  <a:cs typeface="Calibri"/>
                </a:endParaRPr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1682750" y="3743325"/>
                <a:ext cx="1666875" cy="127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 dirty="0">
                  <a:solidFill>
                    <a:srgbClr val="1F497D"/>
                  </a:solidFill>
                  <a:latin typeface="Calibri"/>
                  <a:cs typeface="Calibri"/>
                </a:endParaRPr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1682750" y="3895725"/>
                <a:ext cx="1666875" cy="127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 dirty="0">
                  <a:solidFill>
                    <a:srgbClr val="1F497D"/>
                  </a:solidFill>
                  <a:latin typeface="Calibri"/>
                  <a:cs typeface="Calibri"/>
                </a:endParaRPr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1682750" y="4048125"/>
                <a:ext cx="1666875" cy="127000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 dirty="0">
                  <a:solidFill>
                    <a:srgbClr val="1F497D"/>
                  </a:solidFill>
                  <a:latin typeface="Calibri"/>
                  <a:cs typeface="Calibri"/>
                </a:endParaRPr>
              </a:p>
            </p:txBody>
          </p:sp>
          <p:cxnSp>
            <p:nvCxnSpPr>
              <p:cNvPr id="49" name="Straight Connector 48"/>
              <p:cNvCxnSpPr>
                <a:stCxn id="43" idx="1"/>
                <a:endCxn id="48" idx="1"/>
              </p:cNvCxnSpPr>
              <p:nvPr/>
            </p:nvCxnSpPr>
            <p:spPr bwMode="auto">
              <a:xfrm>
                <a:off x="1682750" y="3349625"/>
                <a:ext cx="0" cy="762000"/>
              </a:xfrm>
              <a:prstGeom prst="line">
                <a:avLst/>
              </a:prstGeom>
              <a:solidFill>
                <a:srgbClr val="CC99FF"/>
              </a:solidFill>
              <a:ln w="28575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50" name="Straight Connector 49"/>
              <p:cNvCxnSpPr>
                <a:stCxn id="43" idx="3"/>
                <a:endCxn id="48" idx="3"/>
              </p:cNvCxnSpPr>
              <p:nvPr/>
            </p:nvCxnSpPr>
            <p:spPr bwMode="auto">
              <a:xfrm>
                <a:off x="3349625" y="3349625"/>
                <a:ext cx="0" cy="762000"/>
              </a:xfrm>
              <a:prstGeom prst="line">
                <a:avLst/>
              </a:prstGeom>
              <a:solidFill>
                <a:srgbClr val="CC99FF"/>
              </a:solidFill>
              <a:ln w="28575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</p:grpSp>
      <p:sp>
        <p:nvSpPr>
          <p:cNvPr id="75" name="TextBox 74"/>
          <p:cNvSpPr txBox="1"/>
          <p:nvPr/>
        </p:nvSpPr>
        <p:spPr bwMode="auto">
          <a:xfrm>
            <a:off x="873125" y="1035844"/>
            <a:ext cx="124312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prstTxWarp prst="textNoShape">
              <a:avLst/>
            </a:prstTxWarp>
            <a:spAutoFit/>
          </a:bodyPr>
          <a:lstStyle/>
          <a:p>
            <a:r>
              <a:rPr lang="en-GB" sz="1400" b="1" dirty="0">
                <a:latin typeface="Calibri" pitchFamily="-1" charset="0"/>
              </a:rPr>
              <a:t>Callie Quartile</a:t>
            </a:r>
          </a:p>
          <a:p>
            <a:r>
              <a:rPr lang="en-GB" sz="1400" b="1" dirty="0">
                <a:latin typeface="Calibri" pitchFamily="-1" charset="0"/>
              </a:rPr>
              <a:t>Data Scientist</a:t>
            </a:r>
          </a:p>
        </p:txBody>
      </p:sp>
      <p:sp>
        <p:nvSpPr>
          <p:cNvPr id="84" name="Oval 83"/>
          <p:cNvSpPr/>
          <p:nvPr/>
        </p:nvSpPr>
        <p:spPr>
          <a:xfrm>
            <a:off x="1225551" y="3063478"/>
            <a:ext cx="349250" cy="261938"/>
          </a:xfrm>
          <a:prstGeom prst="ellipse">
            <a:avLst/>
          </a:prstGeom>
          <a:solidFill>
            <a:srgbClr val="FFFF00"/>
          </a:solidFill>
          <a:ln w="28575" cmpd="sng">
            <a:solidFill>
              <a:srgbClr val="FF66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GB" sz="2000" b="1" dirty="0">
                <a:solidFill>
                  <a:srgbClr val="FF6600"/>
                </a:solidFill>
                <a:latin typeface="Arial Black"/>
                <a:cs typeface="Arial Black"/>
              </a:rPr>
              <a:t>1</a:t>
            </a:r>
          </a:p>
        </p:txBody>
      </p:sp>
      <p:sp>
        <p:nvSpPr>
          <p:cNvPr id="85" name="Oval 84"/>
          <p:cNvSpPr/>
          <p:nvPr/>
        </p:nvSpPr>
        <p:spPr>
          <a:xfrm>
            <a:off x="3463926" y="3240883"/>
            <a:ext cx="349250" cy="261938"/>
          </a:xfrm>
          <a:prstGeom prst="ellipse">
            <a:avLst/>
          </a:prstGeom>
          <a:solidFill>
            <a:srgbClr val="FFFF00"/>
          </a:solidFill>
          <a:ln w="28575" cmpd="sng">
            <a:solidFill>
              <a:srgbClr val="FF66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GB" sz="2000" b="1" dirty="0">
                <a:solidFill>
                  <a:srgbClr val="FF6600"/>
                </a:solidFill>
                <a:latin typeface="Arial Black"/>
                <a:cs typeface="Arial Black"/>
              </a:rPr>
              <a:t>3</a:t>
            </a:r>
          </a:p>
        </p:txBody>
      </p:sp>
      <p:sp>
        <p:nvSpPr>
          <p:cNvPr id="86" name="Oval 85"/>
          <p:cNvSpPr/>
          <p:nvPr/>
        </p:nvSpPr>
        <p:spPr>
          <a:xfrm>
            <a:off x="5140326" y="4271962"/>
            <a:ext cx="349250" cy="261938"/>
          </a:xfrm>
          <a:prstGeom prst="ellipse">
            <a:avLst/>
          </a:prstGeom>
          <a:solidFill>
            <a:srgbClr val="FFFF00"/>
          </a:solidFill>
          <a:ln w="28575" cmpd="sng">
            <a:solidFill>
              <a:srgbClr val="FF66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GB" sz="2000" b="1" dirty="0">
                <a:solidFill>
                  <a:srgbClr val="FF6600"/>
                </a:solidFill>
                <a:latin typeface="Arial Black"/>
                <a:cs typeface="Arial Black"/>
              </a:rPr>
              <a:t>2</a:t>
            </a:r>
          </a:p>
        </p:txBody>
      </p:sp>
      <p:grpSp>
        <p:nvGrpSpPr>
          <p:cNvPr id="67" name="Group 66"/>
          <p:cNvGrpSpPr/>
          <p:nvPr/>
        </p:nvGrpSpPr>
        <p:grpSpPr>
          <a:xfrm>
            <a:off x="5293258" y="1553432"/>
            <a:ext cx="1548877" cy="792099"/>
            <a:chOff x="5642498" y="1975993"/>
            <a:chExt cx="1548877" cy="1056132"/>
          </a:xfrm>
        </p:grpSpPr>
        <p:sp>
          <p:nvSpPr>
            <p:cNvPr id="68" name="Rectangle 67"/>
            <p:cNvSpPr/>
            <p:nvPr/>
          </p:nvSpPr>
          <p:spPr>
            <a:xfrm>
              <a:off x="5953125" y="2143125"/>
              <a:ext cx="1238250" cy="889000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r"/>
              <a:r>
                <a:rPr lang="en-GB" sz="1800" dirty="0">
                  <a:solidFill>
                    <a:srgbClr val="1F497D"/>
                  </a:solidFill>
                  <a:latin typeface="Calibri"/>
                  <a:cs typeface="Calibri"/>
                </a:rPr>
                <a:t>Happy</a:t>
              </a:r>
            </a:p>
            <a:p>
              <a:pPr algn="r"/>
              <a:r>
                <a:rPr lang="en-GB" dirty="0">
                  <a:solidFill>
                    <a:srgbClr val="1F497D"/>
                  </a:solidFill>
                  <a:latin typeface="Calibri"/>
                  <a:cs typeface="Calibri"/>
                </a:rPr>
                <a:t>Birthday</a:t>
              </a:r>
              <a:endParaRPr lang="en-GB" sz="1800" dirty="0">
                <a:solidFill>
                  <a:srgbClr val="1F497D"/>
                </a:solidFill>
                <a:latin typeface="Calibri"/>
                <a:cs typeface="Calibri"/>
              </a:endParaRPr>
            </a:p>
          </p:txBody>
        </p:sp>
        <p:grpSp>
          <p:nvGrpSpPr>
            <p:cNvPr id="69" name="Group 68"/>
            <p:cNvGrpSpPr/>
            <p:nvPr/>
          </p:nvGrpSpPr>
          <p:grpSpPr>
            <a:xfrm>
              <a:off x="5642498" y="1975993"/>
              <a:ext cx="802752" cy="437007"/>
              <a:chOff x="6102873" y="2309368"/>
              <a:chExt cx="1336034" cy="676316"/>
            </a:xfrm>
          </p:grpSpPr>
          <p:sp>
            <p:nvSpPr>
              <p:cNvPr id="70" name="Rounded Rectangle 69"/>
              <p:cNvSpPr/>
              <p:nvPr/>
            </p:nvSpPr>
            <p:spPr>
              <a:xfrm>
                <a:off x="6102873" y="2309369"/>
                <a:ext cx="1336034" cy="676315"/>
              </a:xfrm>
              <a:prstGeom prst="roundRect">
                <a:avLst/>
              </a:prstGeom>
              <a:solidFill>
                <a:srgbClr val="FFFFFF"/>
              </a:solidFill>
              <a:ln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 dirty="0">
                  <a:solidFill>
                    <a:srgbClr val="1F497D"/>
                  </a:solidFill>
                  <a:latin typeface="Calibri"/>
                  <a:cs typeface="Calibri"/>
                </a:endParaRPr>
              </a:p>
            </p:txBody>
          </p:sp>
          <p:sp>
            <p:nvSpPr>
              <p:cNvPr id="71" name="Isosceles Triangle 70"/>
              <p:cNvSpPr/>
              <p:nvPr/>
            </p:nvSpPr>
            <p:spPr>
              <a:xfrm rot="10800000">
                <a:off x="6169468" y="2309368"/>
                <a:ext cx="1204079" cy="445379"/>
              </a:xfrm>
              <a:prstGeom prst="triangle">
                <a:avLst/>
              </a:prstGeom>
              <a:solidFill>
                <a:srgbClr val="FFFFFF"/>
              </a:solidFill>
              <a:ln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 dirty="0">
                  <a:solidFill>
                    <a:srgbClr val="1F497D"/>
                  </a:solidFill>
                  <a:latin typeface="Calibri"/>
                  <a:cs typeface="Calibri"/>
                </a:endParaRPr>
              </a:p>
            </p:txBody>
          </p:sp>
        </p:grpSp>
      </p:grpSp>
      <p:sp>
        <p:nvSpPr>
          <p:cNvPr id="72" name="Rounded Rectangular Callout 71"/>
          <p:cNvSpPr/>
          <p:nvPr/>
        </p:nvSpPr>
        <p:spPr>
          <a:xfrm>
            <a:off x="7493001" y="798286"/>
            <a:ext cx="1523999" cy="618558"/>
          </a:xfrm>
          <a:prstGeom prst="wedgeRoundRectCallout">
            <a:avLst>
              <a:gd name="adj1" fmla="val -20833"/>
              <a:gd name="adj2" fmla="val 87500"/>
              <a:gd name="adj3" fmla="val 16667"/>
            </a:avLst>
          </a:prstGeom>
          <a:solidFill>
            <a:srgbClr val="FFFFFF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rgbClr val="1F497D"/>
                </a:solidFill>
                <a:latin typeface="Calibri"/>
                <a:cs typeface="Calibri"/>
              </a:rPr>
              <a:t>But its not my birthday</a:t>
            </a:r>
          </a:p>
        </p:txBody>
      </p:sp>
      <p:pic>
        <p:nvPicPr>
          <p:cNvPr id="76" name="Picture 75" descr="Lemmie Stage Ico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3839" y="1544860"/>
            <a:ext cx="814251" cy="886968"/>
          </a:xfrm>
          <a:prstGeom prst="rect">
            <a:avLst/>
          </a:prstGeom>
        </p:spPr>
      </p:pic>
      <p:sp>
        <p:nvSpPr>
          <p:cNvPr id="77" name="Right Arrow 76"/>
          <p:cNvSpPr/>
          <p:nvPr/>
        </p:nvSpPr>
        <p:spPr>
          <a:xfrm>
            <a:off x="4778401" y="2024086"/>
            <a:ext cx="714375" cy="250031"/>
          </a:xfrm>
          <a:prstGeom prst="rightArrow">
            <a:avLst/>
          </a:prstGeom>
          <a:solidFill>
            <a:srgbClr val="FFFFFF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sp>
        <p:nvSpPr>
          <p:cNvPr id="78" name="Right Arrow 77"/>
          <p:cNvSpPr/>
          <p:nvPr/>
        </p:nvSpPr>
        <p:spPr>
          <a:xfrm>
            <a:off x="7026296" y="2007417"/>
            <a:ext cx="714375" cy="250031"/>
          </a:xfrm>
          <a:prstGeom prst="rightArrow">
            <a:avLst/>
          </a:prstGeom>
          <a:solidFill>
            <a:srgbClr val="FFFFFF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rgbClr val="1F497D"/>
              </a:solidFill>
              <a:latin typeface="Calibri"/>
              <a:cs typeface="Calibri"/>
            </a:endParaRPr>
          </a:p>
        </p:txBody>
      </p:sp>
      <p:sp>
        <p:nvSpPr>
          <p:cNvPr id="79" name="TextBox 78"/>
          <p:cNvSpPr txBox="1"/>
          <p:nvPr/>
        </p:nvSpPr>
        <p:spPr bwMode="auto">
          <a:xfrm>
            <a:off x="5803917" y="2658848"/>
            <a:ext cx="3038475" cy="2246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prstTxWarp prst="textNoShape">
              <a:avLst/>
            </a:prstTxWarp>
            <a:spAutoFit/>
          </a:bodyPr>
          <a:lstStyle/>
          <a:p>
            <a:r>
              <a:rPr lang="en-GB" sz="1400" i="1" dirty="0">
                <a:latin typeface="Calibri" pitchFamily="-1" charset="0"/>
              </a:rPr>
              <a:t>Unfortunately the obvious date in the registrar record was the registration of birth date not the date of birth.  Date of birth was not published in the open data.</a:t>
            </a:r>
          </a:p>
          <a:p>
            <a:endParaRPr lang="en-GB" sz="1400" i="1" dirty="0">
              <a:latin typeface="Calibri" pitchFamily="-1" charset="0"/>
            </a:endParaRPr>
          </a:p>
          <a:p>
            <a:r>
              <a:rPr lang="en-GB" sz="1400" i="1" dirty="0">
                <a:latin typeface="Calibri" pitchFamily="-1" charset="0"/>
              </a:rPr>
              <a:t>Callie needed better information about the open data to realise she had the wrong data.</a:t>
            </a:r>
          </a:p>
          <a:p>
            <a:endParaRPr lang="en-GB" sz="1400" i="1" dirty="0">
              <a:latin typeface="Calibri" pitchFamily="-1" charset="0"/>
            </a:endParaRPr>
          </a:p>
        </p:txBody>
      </p:sp>
      <p:pic>
        <p:nvPicPr>
          <p:cNvPr id="80" name="Picture 79" descr="Callie Quartile Icon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9714" y="977075"/>
            <a:ext cx="774918" cy="950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5055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Curation</a:t>
            </a:r>
          </a:p>
        </p:txBody>
      </p:sp>
      <p:sp>
        <p:nvSpPr>
          <p:cNvPr id="4" name="TextBox 1"/>
          <p:cNvSpPr txBox="1">
            <a:spLocks noChangeArrowheads="1"/>
          </p:cNvSpPr>
          <p:nvPr/>
        </p:nvSpPr>
        <p:spPr bwMode="auto">
          <a:xfrm>
            <a:off x="95251" y="1752622"/>
            <a:ext cx="8935484" cy="30777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dirty="0">
                <a:latin typeface="Calibri" charset="0"/>
              </a:rPr>
              <a:t>00 3809890 6 7  Lemmie Stage  818928  3082  4 New York 4 27 DataStage Expert 1 45324  300 27 Code St Harlem NY 1 3</a:t>
            </a:r>
          </a:p>
        </p:txBody>
      </p:sp>
      <p:sp>
        <p:nvSpPr>
          <p:cNvPr id="5" name="TextBox 1"/>
          <p:cNvSpPr txBox="1">
            <a:spLocks noChangeArrowheads="1"/>
          </p:cNvSpPr>
          <p:nvPr/>
        </p:nvSpPr>
        <p:spPr bwMode="auto">
          <a:xfrm>
            <a:off x="88942" y="1985984"/>
            <a:ext cx="892268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dirty="0">
                <a:latin typeface="Calibri" charset="0"/>
              </a:rPr>
              <a:t>00 3809890 3 7  Callie Quartile  328080  7432  5 New York 4 27 Data Scientist       1 56944  045 27 Code St Harlem NY 1 3</a:t>
            </a:r>
          </a:p>
        </p:txBody>
      </p:sp>
      <p:sp>
        <p:nvSpPr>
          <p:cNvPr id="6" name="TextBox 1"/>
          <p:cNvSpPr txBox="1">
            <a:spLocks noChangeArrowheads="1"/>
          </p:cNvSpPr>
          <p:nvPr/>
        </p:nvSpPr>
        <p:spPr bwMode="auto">
          <a:xfrm>
            <a:off x="98425" y="2219346"/>
            <a:ext cx="8917826" cy="307777"/>
          </a:xfrm>
          <a:prstGeom prst="rect">
            <a:avLst/>
          </a:prstGeom>
          <a:solidFill>
            <a:srgbClr val="EBF1DE"/>
          </a:solidFill>
          <a:ln>
            <a:noFill/>
          </a:ln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dirty="0">
                <a:latin typeface="Calibri" charset="0"/>
              </a:rPr>
              <a:t>00 3809890 1 7  Tanya Tidie       209482  4051  2 New York 4 27 Data Steward       1 43800  215 27 Code St Harlem NY 1 3</a:t>
            </a:r>
          </a:p>
        </p:txBody>
      </p:sp>
      <p:pic>
        <p:nvPicPr>
          <p:cNvPr id="7" name="Picture 6" descr="Callie Quartile Ic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3000" y="810387"/>
            <a:ext cx="738632" cy="950976"/>
          </a:xfrm>
          <a:prstGeom prst="rect">
            <a:avLst/>
          </a:prstGeom>
        </p:spPr>
      </p:pic>
      <p:pic>
        <p:nvPicPr>
          <p:cNvPr id="9" name="Picture 8" descr="Faith Broker Ic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710" y="3417819"/>
            <a:ext cx="673595" cy="960120"/>
          </a:xfrm>
          <a:prstGeom prst="rect">
            <a:avLst/>
          </a:prstGeom>
        </p:spPr>
      </p:pic>
      <p:sp>
        <p:nvSpPr>
          <p:cNvPr id="11" name="Cloud Callout 10"/>
          <p:cNvSpPr/>
          <p:nvPr/>
        </p:nvSpPr>
        <p:spPr>
          <a:xfrm>
            <a:off x="1489982" y="3105832"/>
            <a:ext cx="1301750" cy="392906"/>
          </a:xfrm>
          <a:prstGeom prst="cloudCallout">
            <a:avLst>
              <a:gd name="adj1" fmla="val -65955"/>
              <a:gd name="adj2" fmla="val 62500"/>
            </a:avLst>
          </a:prstGeom>
          <a:solidFill>
            <a:srgbClr val="FFFFFF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rgbClr val="1F497D"/>
                </a:solidFill>
                <a:latin typeface="Calibri"/>
                <a:cs typeface="Calibri"/>
              </a:rPr>
              <a:t>I know</a:t>
            </a:r>
          </a:p>
        </p:txBody>
      </p:sp>
      <p:sp>
        <p:nvSpPr>
          <p:cNvPr id="12" name="Cloud Callout 11"/>
          <p:cNvSpPr/>
          <p:nvPr/>
        </p:nvSpPr>
        <p:spPr>
          <a:xfrm>
            <a:off x="7153277" y="408215"/>
            <a:ext cx="1437366" cy="807357"/>
          </a:xfrm>
          <a:prstGeom prst="cloudCallout">
            <a:avLst>
              <a:gd name="adj1" fmla="val -69196"/>
              <a:gd name="adj2" fmla="val 48077"/>
            </a:avLst>
          </a:prstGeom>
          <a:solidFill>
            <a:srgbClr val="FFFFFF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rgbClr val="1F497D"/>
                </a:solidFill>
                <a:latin typeface="Calibri"/>
                <a:cs typeface="Calibri"/>
              </a:rPr>
              <a:t>I wonder what this means</a:t>
            </a:r>
          </a:p>
        </p:txBody>
      </p:sp>
    </p:spTree>
    <p:extLst>
      <p:ext uri="{BB962C8B-B14F-4D97-AF65-F5344CB8AC3E}">
        <p14:creationId xmlns:p14="http://schemas.microsoft.com/office/powerpoint/2010/main" val="17374349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Title 1">
            <a:extLst>
              <a:ext uri="{FF2B5EF4-FFF2-40B4-BE49-F238E27FC236}">
                <a16:creationId xmlns:a16="http://schemas.microsoft.com/office/drawing/2014/main" id="{386427EA-C699-5946-B20E-BC27F2C592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>
                <a:cs typeface="ＭＳ Ｐゴシック" panose="020B0600070205080204" pitchFamily="34" charset="-128"/>
              </a:rPr>
              <a:t>Scared to share</a:t>
            </a:r>
          </a:p>
        </p:txBody>
      </p:sp>
      <p:pic>
        <p:nvPicPr>
          <p:cNvPr id="9218" name="Picture 2" descr="Faith Broker Icon.png">
            <a:extLst>
              <a:ext uri="{FF2B5EF4-FFF2-40B4-BE49-F238E27FC236}">
                <a16:creationId xmlns:a16="http://schemas.microsoft.com/office/drawing/2014/main" id="{10F7C9AC-7C9B-CD44-A101-79F675B345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6488" y="912813"/>
            <a:ext cx="717550" cy="960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702C63-73C1-EB40-B321-8246FF2E4B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5500" y="1036638"/>
            <a:ext cx="1531938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GB" altLang="en-US" sz="1400" b="1">
                <a:latin typeface="Calibri" panose="020F0502020204030204" pitchFamily="34" charset="0"/>
              </a:rPr>
              <a:t>Faith Broker</a:t>
            </a:r>
          </a:p>
          <a:p>
            <a:pPr eaLnBrk="1" hangingPunct="1"/>
            <a:r>
              <a:rPr lang="en-GB" altLang="en-US" sz="1400" b="1">
                <a:latin typeface="Calibri" panose="020F0502020204030204" pitchFamily="34" charset="0"/>
              </a:rPr>
              <a:t>Human Resources</a:t>
            </a:r>
          </a:p>
        </p:txBody>
      </p:sp>
      <p:sp>
        <p:nvSpPr>
          <p:cNvPr id="5" name="TextBox 1">
            <a:extLst>
              <a:ext uri="{FF2B5EF4-FFF2-40B4-BE49-F238E27FC236}">
                <a16:creationId xmlns:a16="http://schemas.microsoft.com/office/drawing/2014/main" id="{49C6B0A3-926F-444D-9B7B-30EF058668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250" y="1955800"/>
            <a:ext cx="8936038" cy="30638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1400" dirty="0">
                <a:latin typeface="Calibri" charset="0"/>
              </a:rPr>
              <a:t>00 3809890 6 7  Lemmie Stage  818928  3082  4 New York 4 27 DataStage Expert 1 45324  300 27 Code St Harlem NY 1 3</a:t>
            </a:r>
          </a:p>
        </p:txBody>
      </p:sp>
      <p:sp>
        <p:nvSpPr>
          <p:cNvPr id="6" name="TextBox 1">
            <a:extLst>
              <a:ext uri="{FF2B5EF4-FFF2-40B4-BE49-F238E27FC236}">
                <a16:creationId xmlns:a16="http://schemas.microsoft.com/office/drawing/2014/main" id="{7A6AB513-FDC2-4A49-8EDB-C881ED08F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900" y="2189163"/>
            <a:ext cx="8923338" cy="306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400">
                <a:latin typeface="Calibri" panose="020F0502020204030204" pitchFamily="34" charset="0"/>
              </a:rPr>
              <a:t>00 3809890 3 7  Callie Quartile  328080  7432  5 New York 4 27 Data Scientist       1 56944  045 27 Code St Harlem NY 1 3</a:t>
            </a:r>
          </a:p>
        </p:txBody>
      </p:sp>
      <p:sp>
        <p:nvSpPr>
          <p:cNvPr id="7" name="TextBox 1">
            <a:extLst>
              <a:ext uri="{FF2B5EF4-FFF2-40B4-BE49-F238E27FC236}">
                <a16:creationId xmlns:a16="http://schemas.microsoft.com/office/drawing/2014/main" id="{42BAB253-7534-A54A-8057-8742FDB6C8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425" y="2422525"/>
            <a:ext cx="8918575" cy="306388"/>
          </a:xfrm>
          <a:prstGeom prst="rect">
            <a:avLst/>
          </a:prstGeom>
          <a:solidFill>
            <a:srgbClr val="EBF1D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400" dirty="0">
                <a:latin typeface="Calibri" panose="020F0502020204030204" pitchFamily="34" charset="0"/>
              </a:rPr>
              <a:t>00 3809890 1 7  Tanya Tidie       209482  4051  2 New York 4 27 Data Steward       1 43800  215 27 Code St Harlem NY 1 3</a:t>
            </a:r>
          </a:p>
        </p:txBody>
      </p:sp>
      <p:sp>
        <p:nvSpPr>
          <p:cNvPr id="9" name="Down Arrow 8">
            <a:extLst>
              <a:ext uri="{FF2B5EF4-FFF2-40B4-BE49-F238E27FC236}">
                <a16:creationId xmlns:a16="http://schemas.microsoft.com/office/drawing/2014/main" id="{B07A2819-4322-6646-A9F5-1FFFEE7B8D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3000" y="2798763"/>
            <a:ext cx="1000125" cy="28575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 w="9525">
            <a:solidFill>
              <a:schemeClr val="tx2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GB" sz="1800" dirty="0">
              <a:solidFill>
                <a:srgbClr val="1F497D"/>
              </a:solidFill>
              <a:latin typeface="Calibri"/>
              <a:ea typeface="+mn-ea"/>
              <a:cs typeface="Calibri"/>
            </a:endParaRPr>
          </a:p>
        </p:txBody>
      </p:sp>
      <p:sp>
        <p:nvSpPr>
          <p:cNvPr id="13" name="TextBox 1">
            <a:extLst>
              <a:ext uri="{FF2B5EF4-FFF2-40B4-BE49-F238E27FC236}">
                <a16:creationId xmlns:a16="http://schemas.microsoft.com/office/drawing/2014/main" id="{F0FB115D-C532-9F47-8DC8-6A6AEC6502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025" y="3224213"/>
            <a:ext cx="8923338" cy="30797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1400" dirty="0">
                <a:latin typeface="Calibri" charset="0"/>
              </a:rPr>
              <a:t>00 3809890 6 7  Lemmie Stage  818928  3082  4 New York 4 27 DataStage Expert 1 #####  ### 27 Code St Harlem NY 1 3</a:t>
            </a:r>
          </a:p>
        </p:txBody>
      </p:sp>
      <p:sp>
        <p:nvSpPr>
          <p:cNvPr id="14" name="TextBox 1">
            <a:extLst>
              <a:ext uri="{FF2B5EF4-FFF2-40B4-BE49-F238E27FC236}">
                <a16:creationId xmlns:a16="http://schemas.microsoft.com/office/drawing/2014/main" id="{140D1BC8-1A8C-8C4B-96B1-EA6433DEE9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675" y="3457575"/>
            <a:ext cx="89693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400">
                <a:latin typeface="Calibri" panose="020F0502020204030204" pitchFamily="34" charset="0"/>
              </a:rPr>
              <a:t>00 3809890 3 7  Callie Quartile  328080  7432  5 New York 4 27 Data Scientist       1 #####  ### 27 Code St Harlem NY 1 3</a:t>
            </a:r>
          </a:p>
        </p:txBody>
      </p:sp>
      <p:sp>
        <p:nvSpPr>
          <p:cNvPr id="15" name="TextBox 1">
            <a:extLst>
              <a:ext uri="{FF2B5EF4-FFF2-40B4-BE49-F238E27FC236}">
                <a16:creationId xmlns:a16="http://schemas.microsoft.com/office/drawing/2014/main" id="{B5388538-60B1-0545-8DDF-BEFA19BAEF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" y="3690938"/>
            <a:ext cx="8904288" cy="307975"/>
          </a:xfrm>
          <a:prstGeom prst="rect">
            <a:avLst/>
          </a:prstGeom>
          <a:solidFill>
            <a:srgbClr val="EBF1D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400" dirty="0">
                <a:latin typeface="Calibri" panose="020F0502020204030204" pitchFamily="34" charset="0"/>
              </a:rPr>
              <a:t>00 3809890 1 7  Tanya Tidie       209482  4051  2 New York 4 27 Data Steward       1 #####  ### 27 Code St Harlem NY 1 3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6DF0ED4-AE6D-194D-A81A-67BC11B234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8225" y="3284538"/>
            <a:ext cx="798513" cy="701675"/>
          </a:xfrm>
          <a:prstGeom prst="rect">
            <a:avLst/>
          </a:prstGeom>
          <a:solidFill>
            <a:srgbClr val="800000">
              <a:alpha val="29019"/>
            </a:srgbClr>
          </a:solidFill>
          <a:ln w="9525">
            <a:solidFill>
              <a:srgbClr val="800000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GB" sz="1800" dirty="0">
              <a:solidFill>
                <a:srgbClr val="1F497D"/>
              </a:solidFill>
              <a:latin typeface="Calibri"/>
              <a:ea typeface="+mn-ea"/>
              <a:cs typeface="Calibri"/>
            </a:endParaRPr>
          </a:p>
        </p:txBody>
      </p:sp>
      <p:pic>
        <p:nvPicPr>
          <p:cNvPr id="17" name="Picture 16" descr="Callie Quartile Icon.png">
            <a:extLst>
              <a:ext uri="{FF2B5EF4-FFF2-40B4-BE49-F238E27FC236}">
                <a16:creationId xmlns:a16="http://schemas.microsoft.com/office/drawing/2014/main" id="{47EEC40E-3287-B543-9C93-E97AE3D180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2688" y="4006850"/>
            <a:ext cx="785812" cy="950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B978F10-B74D-3B43-862A-8F488999F3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40000" y="4119563"/>
            <a:ext cx="124301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GB" altLang="en-US" sz="1400" b="1">
                <a:latin typeface="Calibri" panose="020F0502020204030204" pitchFamily="34" charset="0"/>
              </a:rPr>
              <a:t>Callie Quartile</a:t>
            </a:r>
          </a:p>
          <a:p>
            <a:pPr eaLnBrk="1" hangingPunct="1"/>
            <a:r>
              <a:rPr lang="en-GB" altLang="en-US" sz="1400" b="1">
                <a:latin typeface="Calibri" panose="020F0502020204030204" pitchFamily="34" charset="0"/>
              </a:rPr>
              <a:t>Data Scientist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CBD875D-C388-0346-BC5E-3934FFA2A522}"/>
              </a:ext>
            </a:extLst>
          </p:cNvPr>
          <p:cNvGrpSpPr>
            <a:grpSpLocks/>
          </p:cNvGrpSpPr>
          <p:nvPr/>
        </p:nvGrpSpPr>
        <p:grpSpPr bwMode="auto">
          <a:xfrm>
            <a:off x="6343650" y="349250"/>
            <a:ext cx="2070100" cy="835025"/>
            <a:chOff x="6343650" y="349250"/>
            <a:chExt cx="2070100" cy="835025"/>
          </a:xfrm>
        </p:grpSpPr>
        <p:sp>
          <p:nvSpPr>
            <p:cNvPr id="8" name="Rectangular Callout 7">
              <a:extLst>
                <a:ext uri="{FF2B5EF4-FFF2-40B4-BE49-F238E27FC236}">
                  <a16:creationId xmlns:a16="http://schemas.microsoft.com/office/drawing/2014/main" id="{F7452A70-B391-B647-92EB-9A8DD153B6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50000" y="349250"/>
              <a:ext cx="2063750" cy="825500"/>
            </a:xfrm>
            <a:prstGeom prst="wedgeRectCallout">
              <a:avLst>
                <a:gd name="adj1" fmla="val -42370"/>
                <a:gd name="adj2" fmla="val 145190"/>
              </a:avLst>
            </a:prstGeom>
            <a:solidFill>
              <a:srgbClr val="FFFF00"/>
            </a:solidFill>
            <a:ln w="9525">
              <a:solidFill>
                <a:schemeClr val="tx2"/>
              </a:solidFill>
              <a:miter lim="800000"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en-GB" sz="1800" dirty="0">
                  <a:solidFill>
                    <a:srgbClr val="1F497D"/>
                  </a:solidFill>
                  <a:latin typeface="Calibri"/>
                  <a:ea typeface="+mn-ea"/>
                  <a:cs typeface="Calibri"/>
                </a:rPr>
                <a:t>Very Sensitive Data</a:t>
              </a:r>
            </a:p>
          </p:txBody>
        </p:sp>
        <p:sp>
          <p:nvSpPr>
            <p:cNvPr id="19" name="Rectangular Callout 18">
              <a:extLst>
                <a:ext uri="{FF2B5EF4-FFF2-40B4-BE49-F238E27FC236}">
                  <a16:creationId xmlns:a16="http://schemas.microsoft.com/office/drawing/2014/main" id="{6E30C709-ED09-744A-A63F-576608D890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43650" y="358775"/>
              <a:ext cx="2063750" cy="825500"/>
            </a:xfrm>
            <a:prstGeom prst="wedgeRectCallout">
              <a:avLst>
                <a:gd name="adj1" fmla="val -27759"/>
                <a:gd name="adj2" fmla="val 149037"/>
              </a:avLst>
            </a:prstGeom>
            <a:solidFill>
              <a:srgbClr val="FFFF00"/>
            </a:solidFill>
            <a:ln w="9525">
              <a:solidFill>
                <a:schemeClr val="tx2"/>
              </a:solidFill>
              <a:miter lim="800000"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en-GB" sz="1800" dirty="0">
                  <a:solidFill>
                    <a:srgbClr val="1F497D"/>
                  </a:solidFill>
                  <a:latin typeface="Calibri"/>
                  <a:ea typeface="+mn-ea"/>
                  <a:cs typeface="Calibri"/>
                </a:rPr>
                <a:t>Very Sensitive Data</a:t>
              </a:r>
            </a:p>
          </p:txBody>
        </p: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07CECC0-1417-FF47-98D5-12305E1D955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301750" y="2460625"/>
            <a:ext cx="1095375" cy="0"/>
          </a:xfrm>
          <a:prstGeom prst="line">
            <a:avLst/>
          </a:prstGeom>
          <a:noFill/>
          <a:ln w="57150">
            <a:solidFill>
              <a:srgbClr val="8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4196659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6" grpId="0"/>
      <p:bldP spid="7" grpId="0" animBg="1"/>
      <p:bldP spid="9" grpId="0" animBg="1"/>
      <p:bldP spid="13" grpId="0" animBg="1"/>
      <p:bldP spid="14" grpId="0"/>
      <p:bldP spid="15" grpId="0" animBg="1"/>
      <p:bldP spid="16" grpId="0" animBg="1"/>
      <p:bldP spid="1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58" y="122259"/>
            <a:ext cx="2178900" cy="4712812"/>
          </a:xfrm>
        </p:spPr>
        <p:txBody>
          <a:bodyPr>
            <a:normAutofit/>
          </a:bodyPr>
          <a:lstStyle/>
          <a:p>
            <a:r>
              <a:rPr lang="en-GB" sz="2400" dirty="0"/>
              <a:t>A </a:t>
            </a:r>
            <a:r>
              <a:rPr lang="en-GB" sz="2400" dirty="0" err="1"/>
              <a:t>catalog</a:t>
            </a:r>
            <a:r>
              <a:rPr lang="en-GB" sz="2400" dirty="0"/>
              <a:t> should bring as much information about the data sets to Callie’s data science as is known collectively by the organization.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2367858" y="200339"/>
            <a:ext cx="6776173" cy="4362591"/>
            <a:chOff x="725751" y="1567071"/>
            <a:chExt cx="7737708" cy="4981640"/>
          </a:xfrm>
        </p:grpSpPr>
        <p:grpSp>
          <p:nvGrpSpPr>
            <p:cNvPr id="72" name="Group 71"/>
            <p:cNvGrpSpPr/>
            <p:nvPr/>
          </p:nvGrpSpPr>
          <p:grpSpPr>
            <a:xfrm>
              <a:off x="5092332" y="4687225"/>
              <a:ext cx="2809874" cy="1492250"/>
              <a:chOff x="0" y="1269999"/>
              <a:chExt cx="9032875" cy="4222751"/>
            </a:xfrm>
          </p:grpSpPr>
          <p:pic>
            <p:nvPicPr>
              <p:cNvPr id="76" name="Picture 75"/>
              <p:cNvPicPr>
                <a:picLocks noChangeAspect="1"/>
              </p:cNvPicPr>
              <p:nvPr/>
            </p:nvPicPr>
            <p:blipFill rotWithShape="1">
              <a:blip r:embed="rId2"/>
              <a:srcRect t="1984" r="1215" b="3782"/>
              <a:stretch/>
            </p:blipFill>
            <p:spPr>
              <a:xfrm>
                <a:off x="0" y="1269999"/>
                <a:ext cx="9032875" cy="4222751"/>
              </a:xfrm>
              <a:prstGeom prst="rect">
                <a:avLst/>
              </a:prstGeom>
            </p:spPr>
          </p:pic>
          <p:pic>
            <p:nvPicPr>
              <p:cNvPr id="83" name="Picture 82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57550" y="1270000"/>
                <a:ext cx="2184400" cy="381000"/>
              </a:xfrm>
              <a:prstGeom prst="rect">
                <a:avLst/>
              </a:prstGeom>
            </p:spPr>
          </p:pic>
          <p:sp>
            <p:nvSpPr>
              <p:cNvPr id="88" name="Rectangle 87"/>
              <p:cNvSpPr/>
              <p:nvPr/>
            </p:nvSpPr>
            <p:spPr>
              <a:xfrm>
                <a:off x="47624" y="1635124"/>
                <a:ext cx="7048499" cy="3857624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chemeClr val="tx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600" dirty="0">
                  <a:solidFill>
                    <a:srgbClr val="1F497D"/>
                  </a:solidFill>
                  <a:latin typeface="Calibri"/>
                  <a:cs typeface="Calibri"/>
                </a:endParaRPr>
              </a:p>
            </p:txBody>
          </p:sp>
          <p:sp>
            <p:nvSpPr>
              <p:cNvPr id="89" name="Oval 88"/>
              <p:cNvSpPr/>
              <p:nvPr/>
            </p:nvSpPr>
            <p:spPr>
              <a:xfrm>
                <a:off x="7794626" y="1301751"/>
                <a:ext cx="317500" cy="317500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600" dirty="0">
                  <a:solidFill>
                    <a:srgbClr val="1F497D"/>
                  </a:solidFill>
                  <a:latin typeface="Calibri"/>
                  <a:cs typeface="Calibri"/>
                </a:endParaRPr>
              </a:p>
            </p:txBody>
          </p:sp>
        </p:grpSp>
        <p:grpSp>
          <p:nvGrpSpPr>
            <p:cNvPr id="90" name="Group 89"/>
            <p:cNvGrpSpPr/>
            <p:nvPr/>
          </p:nvGrpSpPr>
          <p:grpSpPr>
            <a:xfrm>
              <a:off x="5195869" y="5123591"/>
              <a:ext cx="2094590" cy="890164"/>
              <a:chOff x="1517650" y="3342111"/>
              <a:chExt cx="2555875" cy="890164"/>
            </a:xfrm>
          </p:grpSpPr>
          <p:grpSp>
            <p:nvGrpSpPr>
              <p:cNvPr id="91" name="Group 90"/>
              <p:cNvGrpSpPr/>
              <p:nvPr/>
            </p:nvGrpSpPr>
            <p:grpSpPr>
              <a:xfrm>
                <a:off x="1960986" y="3342111"/>
                <a:ext cx="428625" cy="889000"/>
                <a:chOff x="1682750" y="3286125"/>
                <a:chExt cx="1666875" cy="889000"/>
              </a:xfrm>
            </p:grpSpPr>
            <p:sp>
              <p:nvSpPr>
                <p:cNvPr id="110" name="Rectangle 109"/>
                <p:cNvSpPr/>
                <p:nvPr/>
              </p:nvSpPr>
              <p:spPr>
                <a:xfrm>
                  <a:off x="1682750" y="3286125"/>
                  <a:ext cx="1666875" cy="127000"/>
                </a:xfrm>
                <a:prstGeom prst="rect">
                  <a:avLst/>
                </a:prstGeom>
                <a:solidFill>
                  <a:srgbClr val="FFFFFF"/>
                </a:solidFill>
                <a:ln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600" dirty="0">
                    <a:solidFill>
                      <a:srgbClr val="1F497D"/>
                    </a:solidFill>
                    <a:latin typeface="Calibri"/>
                    <a:cs typeface="Calibri"/>
                  </a:endParaRPr>
                </a:p>
              </p:txBody>
            </p:sp>
            <p:sp>
              <p:nvSpPr>
                <p:cNvPr id="111" name="Rectangle 110"/>
                <p:cNvSpPr/>
                <p:nvPr/>
              </p:nvSpPr>
              <p:spPr>
                <a:xfrm>
                  <a:off x="1682750" y="3438525"/>
                  <a:ext cx="1666875" cy="127000"/>
                </a:xfrm>
                <a:prstGeom prst="rect">
                  <a:avLst/>
                </a:prstGeom>
                <a:solidFill>
                  <a:srgbClr val="FFFFFF"/>
                </a:solidFill>
                <a:ln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600" dirty="0">
                    <a:solidFill>
                      <a:srgbClr val="1F497D"/>
                    </a:solidFill>
                    <a:latin typeface="Calibri"/>
                    <a:cs typeface="Calibri"/>
                  </a:endParaRPr>
                </a:p>
              </p:txBody>
            </p:sp>
            <p:sp>
              <p:nvSpPr>
                <p:cNvPr id="112" name="Rectangle 111"/>
                <p:cNvSpPr/>
                <p:nvPr/>
              </p:nvSpPr>
              <p:spPr>
                <a:xfrm>
                  <a:off x="1682750" y="3590925"/>
                  <a:ext cx="1666875" cy="127000"/>
                </a:xfrm>
                <a:prstGeom prst="rect">
                  <a:avLst/>
                </a:prstGeom>
                <a:solidFill>
                  <a:srgbClr val="FFFFFF"/>
                </a:solidFill>
                <a:ln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600" dirty="0">
                    <a:solidFill>
                      <a:srgbClr val="1F497D"/>
                    </a:solidFill>
                    <a:latin typeface="Calibri"/>
                    <a:cs typeface="Calibri"/>
                  </a:endParaRPr>
                </a:p>
              </p:txBody>
            </p:sp>
            <p:sp>
              <p:nvSpPr>
                <p:cNvPr id="113" name="Rectangle 112"/>
                <p:cNvSpPr/>
                <p:nvPr/>
              </p:nvSpPr>
              <p:spPr>
                <a:xfrm>
                  <a:off x="1682750" y="3743325"/>
                  <a:ext cx="1666875" cy="127000"/>
                </a:xfrm>
                <a:prstGeom prst="rect">
                  <a:avLst/>
                </a:prstGeom>
                <a:solidFill>
                  <a:srgbClr val="FFFFFF"/>
                </a:solidFill>
                <a:ln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600" dirty="0">
                    <a:solidFill>
                      <a:srgbClr val="1F497D"/>
                    </a:solidFill>
                    <a:latin typeface="Calibri"/>
                    <a:cs typeface="Calibri"/>
                  </a:endParaRPr>
                </a:p>
              </p:txBody>
            </p:sp>
            <p:sp>
              <p:nvSpPr>
                <p:cNvPr id="114" name="Rectangle 113"/>
                <p:cNvSpPr/>
                <p:nvPr/>
              </p:nvSpPr>
              <p:spPr>
                <a:xfrm>
                  <a:off x="1682750" y="3895725"/>
                  <a:ext cx="1666875" cy="127000"/>
                </a:xfrm>
                <a:prstGeom prst="rect">
                  <a:avLst/>
                </a:prstGeom>
                <a:solidFill>
                  <a:srgbClr val="FFFFFF"/>
                </a:solidFill>
                <a:ln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600" dirty="0">
                    <a:solidFill>
                      <a:srgbClr val="1F497D"/>
                    </a:solidFill>
                    <a:latin typeface="Calibri"/>
                    <a:cs typeface="Calibri"/>
                  </a:endParaRPr>
                </a:p>
              </p:txBody>
            </p:sp>
            <p:sp>
              <p:nvSpPr>
                <p:cNvPr id="115" name="Rectangle 114"/>
                <p:cNvSpPr/>
                <p:nvPr/>
              </p:nvSpPr>
              <p:spPr>
                <a:xfrm>
                  <a:off x="1682750" y="4048125"/>
                  <a:ext cx="1666875" cy="127000"/>
                </a:xfrm>
                <a:prstGeom prst="rect">
                  <a:avLst/>
                </a:prstGeom>
                <a:solidFill>
                  <a:srgbClr val="FFFFFF"/>
                </a:solidFill>
                <a:ln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600" dirty="0">
                    <a:solidFill>
                      <a:srgbClr val="1F497D"/>
                    </a:solidFill>
                    <a:latin typeface="Calibri"/>
                    <a:cs typeface="Calibri"/>
                  </a:endParaRPr>
                </a:p>
              </p:txBody>
            </p:sp>
            <p:cxnSp>
              <p:nvCxnSpPr>
                <p:cNvPr id="116" name="Straight Connector 115"/>
                <p:cNvCxnSpPr>
                  <a:stCxn id="110" idx="1"/>
                  <a:endCxn id="115" idx="1"/>
                </p:cNvCxnSpPr>
                <p:nvPr/>
              </p:nvCxnSpPr>
              <p:spPr bwMode="auto">
                <a:xfrm>
                  <a:off x="1682750" y="3349625"/>
                  <a:ext cx="0" cy="762000"/>
                </a:xfrm>
                <a:prstGeom prst="line">
                  <a:avLst/>
                </a:prstGeom>
                <a:solidFill>
                  <a:srgbClr val="CC99FF"/>
                </a:solidFill>
                <a:ln w="28575" cap="flat" cmpd="sng" algn="ctr">
                  <a:solidFill>
                    <a:schemeClr val="tx2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17" name="Straight Connector 116"/>
                <p:cNvCxnSpPr>
                  <a:stCxn id="110" idx="3"/>
                  <a:endCxn id="115" idx="3"/>
                </p:cNvCxnSpPr>
                <p:nvPr/>
              </p:nvCxnSpPr>
              <p:spPr bwMode="auto">
                <a:xfrm>
                  <a:off x="3349625" y="3349625"/>
                  <a:ext cx="0" cy="762000"/>
                </a:xfrm>
                <a:prstGeom prst="line">
                  <a:avLst/>
                </a:prstGeom>
                <a:solidFill>
                  <a:srgbClr val="CC99FF"/>
                </a:solidFill>
                <a:ln w="28575" cap="flat" cmpd="sng" algn="ctr">
                  <a:solidFill>
                    <a:schemeClr val="tx2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</p:grpSp>
          <p:grpSp>
            <p:nvGrpSpPr>
              <p:cNvPr id="92" name="Group 91"/>
              <p:cNvGrpSpPr/>
              <p:nvPr/>
            </p:nvGrpSpPr>
            <p:grpSpPr>
              <a:xfrm>
                <a:off x="2406650" y="3343275"/>
                <a:ext cx="1666875" cy="889000"/>
                <a:chOff x="1682750" y="3286125"/>
                <a:chExt cx="1666875" cy="889000"/>
              </a:xfrm>
            </p:grpSpPr>
            <p:sp>
              <p:nvSpPr>
                <p:cNvPr id="102" name="Rectangle 101"/>
                <p:cNvSpPr/>
                <p:nvPr/>
              </p:nvSpPr>
              <p:spPr>
                <a:xfrm>
                  <a:off x="1682750" y="3286125"/>
                  <a:ext cx="1666875" cy="127000"/>
                </a:xfrm>
                <a:prstGeom prst="rect">
                  <a:avLst/>
                </a:prstGeom>
                <a:solidFill>
                  <a:srgbClr val="FFFFFF"/>
                </a:solidFill>
                <a:ln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600" dirty="0">
                    <a:solidFill>
                      <a:srgbClr val="1F497D"/>
                    </a:solidFill>
                    <a:latin typeface="Calibri"/>
                    <a:cs typeface="Calibri"/>
                  </a:endParaRPr>
                </a:p>
              </p:txBody>
            </p:sp>
            <p:sp>
              <p:nvSpPr>
                <p:cNvPr id="103" name="Rectangle 102"/>
                <p:cNvSpPr/>
                <p:nvPr/>
              </p:nvSpPr>
              <p:spPr>
                <a:xfrm>
                  <a:off x="1682750" y="3438525"/>
                  <a:ext cx="1666875" cy="127000"/>
                </a:xfrm>
                <a:prstGeom prst="rect">
                  <a:avLst/>
                </a:prstGeom>
                <a:solidFill>
                  <a:srgbClr val="FFFFFF"/>
                </a:solidFill>
                <a:ln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600" dirty="0">
                    <a:solidFill>
                      <a:srgbClr val="1F497D"/>
                    </a:solidFill>
                    <a:latin typeface="Calibri"/>
                    <a:cs typeface="Calibri"/>
                  </a:endParaRPr>
                </a:p>
              </p:txBody>
            </p:sp>
            <p:sp>
              <p:nvSpPr>
                <p:cNvPr id="104" name="Rectangle 103"/>
                <p:cNvSpPr/>
                <p:nvPr/>
              </p:nvSpPr>
              <p:spPr>
                <a:xfrm>
                  <a:off x="1682750" y="3590925"/>
                  <a:ext cx="1666875" cy="127000"/>
                </a:xfrm>
                <a:prstGeom prst="rect">
                  <a:avLst/>
                </a:prstGeom>
                <a:solidFill>
                  <a:srgbClr val="FFFFFF"/>
                </a:solidFill>
                <a:ln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600" dirty="0">
                    <a:solidFill>
                      <a:srgbClr val="1F497D"/>
                    </a:solidFill>
                    <a:latin typeface="Calibri"/>
                    <a:cs typeface="Calibri"/>
                  </a:endParaRPr>
                </a:p>
              </p:txBody>
            </p:sp>
            <p:sp>
              <p:nvSpPr>
                <p:cNvPr id="105" name="Rectangle 104"/>
                <p:cNvSpPr/>
                <p:nvPr/>
              </p:nvSpPr>
              <p:spPr>
                <a:xfrm>
                  <a:off x="1682750" y="3743325"/>
                  <a:ext cx="1666875" cy="127000"/>
                </a:xfrm>
                <a:prstGeom prst="rect">
                  <a:avLst/>
                </a:prstGeom>
                <a:solidFill>
                  <a:srgbClr val="FFFFFF"/>
                </a:solidFill>
                <a:ln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600" dirty="0">
                    <a:solidFill>
                      <a:srgbClr val="1F497D"/>
                    </a:solidFill>
                    <a:latin typeface="Calibri"/>
                    <a:cs typeface="Calibri"/>
                  </a:endParaRPr>
                </a:p>
              </p:txBody>
            </p:sp>
            <p:sp>
              <p:nvSpPr>
                <p:cNvPr id="106" name="Rectangle 105"/>
                <p:cNvSpPr/>
                <p:nvPr/>
              </p:nvSpPr>
              <p:spPr>
                <a:xfrm>
                  <a:off x="1682750" y="3895725"/>
                  <a:ext cx="1666875" cy="127000"/>
                </a:xfrm>
                <a:prstGeom prst="rect">
                  <a:avLst/>
                </a:prstGeom>
                <a:solidFill>
                  <a:srgbClr val="FFFFFF"/>
                </a:solidFill>
                <a:ln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600" dirty="0">
                    <a:solidFill>
                      <a:srgbClr val="1F497D"/>
                    </a:solidFill>
                    <a:latin typeface="Calibri"/>
                    <a:cs typeface="Calibri"/>
                  </a:endParaRPr>
                </a:p>
              </p:txBody>
            </p:sp>
            <p:sp>
              <p:nvSpPr>
                <p:cNvPr id="107" name="Rectangle 106"/>
                <p:cNvSpPr/>
                <p:nvPr/>
              </p:nvSpPr>
              <p:spPr>
                <a:xfrm>
                  <a:off x="1682750" y="4048125"/>
                  <a:ext cx="1666875" cy="127000"/>
                </a:xfrm>
                <a:prstGeom prst="rect">
                  <a:avLst/>
                </a:prstGeom>
                <a:solidFill>
                  <a:srgbClr val="FFFFFF"/>
                </a:solidFill>
                <a:ln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600" dirty="0">
                    <a:solidFill>
                      <a:srgbClr val="1F497D"/>
                    </a:solidFill>
                    <a:latin typeface="Calibri"/>
                    <a:cs typeface="Calibri"/>
                  </a:endParaRPr>
                </a:p>
              </p:txBody>
            </p:sp>
            <p:cxnSp>
              <p:nvCxnSpPr>
                <p:cNvPr id="108" name="Straight Connector 107"/>
                <p:cNvCxnSpPr>
                  <a:stCxn id="102" idx="1"/>
                  <a:endCxn id="107" idx="1"/>
                </p:cNvCxnSpPr>
                <p:nvPr/>
              </p:nvCxnSpPr>
              <p:spPr bwMode="auto">
                <a:xfrm>
                  <a:off x="1682750" y="3349625"/>
                  <a:ext cx="0" cy="762000"/>
                </a:xfrm>
                <a:prstGeom prst="line">
                  <a:avLst/>
                </a:prstGeom>
                <a:solidFill>
                  <a:srgbClr val="CC99FF"/>
                </a:solidFill>
                <a:ln w="28575" cap="flat" cmpd="sng" algn="ctr">
                  <a:solidFill>
                    <a:schemeClr val="tx2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09" name="Straight Connector 108"/>
                <p:cNvCxnSpPr>
                  <a:stCxn id="102" idx="3"/>
                  <a:endCxn id="107" idx="3"/>
                </p:cNvCxnSpPr>
                <p:nvPr/>
              </p:nvCxnSpPr>
              <p:spPr bwMode="auto">
                <a:xfrm>
                  <a:off x="3349625" y="3349625"/>
                  <a:ext cx="0" cy="762000"/>
                </a:xfrm>
                <a:prstGeom prst="line">
                  <a:avLst/>
                </a:prstGeom>
                <a:solidFill>
                  <a:srgbClr val="CC99FF"/>
                </a:solidFill>
                <a:ln w="28575" cap="flat" cmpd="sng" algn="ctr">
                  <a:solidFill>
                    <a:schemeClr val="tx2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</p:grpSp>
          <p:grpSp>
            <p:nvGrpSpPr>
              <p:cNvPr id="93" name="Group 92"/>
              <p:cNvGrpSpPr/>
              <p:nvPr/>
            </p:nvGrpSpPr>
            <p:grpSpPr>
              <a:xfrm>
                <a:off x="1517650" y="3343275"/>
                <a:ext cx="428625" cy="889000"/>
                <a:chOff x="1682750" y="3286125"/>
                <a:chExt cx="1666875" cy="889000"/>
              </a:xfrm>
            </p:grpSpPr>
            <p:sp>
              <p:nvSpPr>
                <p:cNvPr id="94" name="Rectangle 93"/>
                <p:cNvSpPr/>
                <p:nvPr/>
              </p:nvSpPr>
              <p:spPr>
                <a:xfrm>
                  <a:off x="1682750" y="3286125"/>
                  <a:ext cx="1666875" cy="127000"/>
                </a:xfrm>
                <a:prstGeom prst="rect">
                  <a:avLst/>
                </a:prstGeom>
                <a:solidFill>
                  <a:srgbClr val="FFFFFF"/>
                </a:solidFill>
                <a:ln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600" dirty="0">
                    <a:solidFill>
                      <a:srgbClr val="1F497D"/>
                    </a:solidFill>
                    <a:latin typeface="Calibri"/>
                    <a:cs typeface="Calibri"/>
                  </a:endParaRPr>
                </a:p>
              </p:txBody>
            </p:sp>
            <p:sp>
              <p:nvSpPr>
                <p:cNvPr id="95" name="Rectangle 94"/>
                <p:cNvSpPr/>
                <p:nvPr/>
              </p:nvSpPr>
              <p:spPr>
                <a:xfrm>
                  <a:off x="1682750" y="3438525"/>
                  <a:ext cx="1666875" cy="127000"/>
                </a:xfrm>
                <a:prstGeom prst="rect">
                  <a:avLst/>
                </a:prstGeom>
                <a:solidFill>
                  <a:srgbClr val="FFFFFF"/>
                </a:solidFill>
                <a:ln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600" dirty="0">
                    <a:solidFill>
                      <a:srgbClr val="1F497D"/>
                    </a:solidFill>
                    <a:latin typeface="Calibri"/>
                    <a:cs typeface="Calibri"/>
                  </a:endParaRPr>
                </a:p>
              </p:txBody>
            </p:sp>
            <p:sp>
              <p:nvSpPr>
                <p:cNvPr id="96" name="Rectangle 95"/>
                <p:cNvSpPr/>
                <p:nvPr/>
              </p:nvSpPr>
              <p:spPr>
                <a:xfrm>
                  <a:off x="1682750" y="3590925"/>
                  <a:ext cx="1666875" cy="127000"/>
                </a:xfrm>
                <a:prstGeom prst="rect">
                  <a:avLst/>
                </a:prstGeom>
                <a:solidFill>
                  <a:srgbClr val="FFFFFF"/>
                </a:solidFill>
                <a:ln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600" dirty="0">
                    <a:solidFill>
                      <a:srgbClr val="1F497D"/>
                    </a:solidFill>
                    <a:latin typeface="Calibri"/>
                    <a:cs typeface="Calibri"/>
                  </a:endParaRPr>
                </a:p>
              </p:txBody>
            </p:sp>
            <p:sp>
              <p:nvSpPr>
                <p:cNvPr id="97" name="Rectangle 96"/>
                <p:cNvSpPr/>
                <p:nvPr/>
              </p:nvSpPr>
              <p:spPr>
                <a:xfrm>
                  <a:off x="1682750" y="3743325"/>
                  <a:ext cx="1666875" cy="127000"/>
                </a:xfrm>
                <a:prstGeom prst="rect">
                  <a:avLst/>
                </a:prstGeom>
                <a:solidFill>
                  <a:srgbClr val="FFFFFF"/>
                </a:solidFill>
                <a:ln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600" dirty="0">
                    <a:solidFill>
                      <a:srgbClr val="1F497D"/>
                    </a:solidFill>
                    <a:latin typeface="Calibri"/>
                    <a:cs typeface="Calibri"/>
                  </a:endParaRPr>
                </a:p>
              </p:txBody>
            </p:sp>
            <p:sp>
              <p:nvSpPr>
                <p:cNvPr id="98" name="Rectangle 97"/>
                <p:cNvSpPr/>
                <p:nvPr/>
              </p:nvSpPr>
              <p:spPr>
                <a:xfrm>
                  <a:off x="1682750" y="3895725"/>
                  <a:ext cx="1666875" cy="127000"/>
                </a:xfrm>
                <a:prstGeom prst="rect">
                  <a:avLst/>
                </a:prstGeom>
                <a:solidFill>
                  <a:srgbClr val="FFFFFF"/>
                </a:solidFill>
                <a:ln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600" dirty="0">
                    <a:solidFill>
                      <a:srgbClr val="1F497D"/>
                    </a:solidFill>
                    <a:latin typeface="Calibri"/>
                    <a:cs typeface="Calibri"/>
                  </a:endParaRPr>
                </a:p>
              </p:txBody>
            </p:sp>
            <p:sp>
              <p:nvSpPr>
                <p:cNvPr id="99" name="Rectangle 98"/>
                <p:cNvSpPr/>
                <p:nvPr/>
              </p:nvSpPr>
              <p:spPr>
                <a:xfrm>
                  <a:off x="1682750" y="4048125"/>
                  <a:ext cx="1666875" cy="127000"/>
                </a:xfrm>
                <a:prstGeom prst="rect">
                  <a:avLst/>
                </a:prstGeom>
                <a:solidFill>
                  <a:srgbClr val="FFFFFF"/>
                </a:solidFill>
                <a:ln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600" dirty="0">
                    <a:solidFill>
                      <a:srgbClr val="1F497D"/>
                    </a:solidFill>
                    <a:latin typeface="Calibri"/>
                    <a:cs typeface="Calibri"/>
                  </a:endParaRPr>
                </a:p>
              </p:txBody>
            </p:sp>
            <p:cxnSp>
              <p:nvCxnSpPr>
                <p:cNvPr id="100" name="Straight Connector 99"/>
                <p:cNvCxnSpPr>
                  <a:stCxn id="94" idx="1"/>
                  <a:endCxn id="99" idx="1"/>
                </p:cNvCxnSpPr>
                <p:nvPr/>
              </p:nvCxnSpPr>
              <p:spPr bwMode="auto">
                <a:xfrm>
                  <a:off x="1682750" y="3349625"/>
                  <a:ext cx="0" cy="762000"/>
                </a:xfrm>
                <a:prstGeom prst="line">
                  <a:avLst/>
                </a:prstGeom>
                <a:solidFill>
                  <a:srgbClr val="CC99FF"/>
                </a:solidFill>
                <a:ln w="28575" cap="flat" cmpd="sng" algn="ctr">
                  <a:solidFill>
                    <a:schemeClr val="tx2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01" name="Straight Connector 100"/>
                <p:cNvCxnSpPr>
                  <a:stCxn id="94" idx="3"/>
                  <a:endCxn id="99" idx="3"/>
                </p:cNvCxnSpPr>
                <p:nvPr/>
              </p:nvCxnSpPr>
              <p:spPr bwMode="auto">
                <a:xfrm>
                  <a:off x="3349625" y="3349625"/>
                  <a:ext cx="0" cy="762000"/>
                </a:xfrm>
                <a:prstGeom prst="line">
                  <a:avLst/>
                </a:prstGeom>
                <a:solidFill>
                  <a:srgbClr val="CC99FF"/>
                </a:solidFill>
                <a:ln w="28575" cap="flat" cmpd="sng" algn="ctr">
                  <a:solidFill>
                    <a:schemeClr val="tx2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</p:grpSp>
        </p:grpSp>
        <p:sp>
          <p:nvSpPr>
            <p:cNvPr id="118" name="TextBox 117"/>
            <p:cNvSpPr txBox="1"/>
            <p:nvPr/>
          </p:nvSpPr>
          <p:spPr bwMode="auto">
            <a:xfrm>
              <a:off x="5278159" y="4816649"/>
              <a:ext cx="1530824" cy="2987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rtlCol="0">
              <a:prstTxWarp prst="textNoShape">
                <a:avLst/>
              </a:prstTxWarp>
              <a:spAutoFit/>
            </a:bodyPr>
            <a:lstStyle/>
            <a:p>
              <a:r>
                <a:rPr lang="en-GB" sz="1100" b="1" dirty="0">
                  <a:latin typeface="Calibri" pitchFamily="-1" charset="0"/>
                </a:rPr>
                <a:t>Employee Directory</a:t>
              </a:r>
            </a:p>
          </p:txBody>
        </p:sp>
        <p:sp>
          <p:nvSpPr>
            <p:cNvPr id="119" name="Rectangle 118"/>
            <p:cNvSpPr/>
            <p:nvPr/>
          </p:nvSpPr>
          <p:spPr>
            <a:xfrm>
              <a:off x="5122521" y="5042309"/>
              <a:ext cx="523201" cy="2987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1100" dirty="0">
                  <a:solidFill>
                    <a:prstClr val="black"/>
                  </a:solidFill>
                  <a:latin typeface="Apple Symbols"/>
                  <a:cs typeface="Apple Symbols"/>
                </a:rPr>
                <a:t>Name</a:t>
              </a:r>
              <a:endParaRPr lang="en-GB" sz="1400" dirty="0"/>
            </a:p>
          </p:txBody>
        </p:sp>
        <p:sp>
          <p:nvSpPr>
            <p:cNvPr id="120" name="Rectangle 119"/>
            <p:cNvSpPr/>
            <p:nvPr/>
          </p:nvSpPr>
          <p:spPr>
            <a:xfrm>
              <a:off x="5522334" y="5046249"/>
              <a:ext cx="482379" cy="2987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1100" dirty="0">
                  <a:solidFill>
                    <a:prstClr val="black"/>
                  </a:solidFill>
                  <a:latin typeface="Apple Symbols"/>
                  <a:cs typeface="Apple Symbols"/>
                </a:rPr>
                <a:t>Band</a:t>
              </a:r>
              <a:endParaRPr lang="en-GB" sz="1400" dirty="0"/>
            </a:p>
          </p:txBody>
        </p:sp>
        <p:sp>
          <p:nvSpPr>
            <p:cNvPr id="121" name="Rectangle 120"/>
            <p:cNvSpPr/>
            <p:nvPr/>
          </p:nvSpPr>
          <p:spPr>
            <a:xfrm>
              <a:off x="5922152" y="5033694"/>
              <a:ext cx="718117" cy="2987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1100" dirty="0">
                  <a:solidFill>
                    <a:prstClr val="black"/>
                  </a:solidFill>
                  <a:latin typeface="Apple Symbols"/>
                  <a:cs typeface="Apple Symbols"/>
                </a:rPr>
                <a:t>Job Title</a:t>
              </a:r>
              <a:endParaRPr lang="en-GB" sz="1400" dirty="0"/>
            </a:p>
          </p:txBody>
        </p:sp>
        <p:sp>
          <p:nvSpPr>
            <p:cNvPr id="122" name="Rectangular Callout 121"/>
            <p:cNvSpPr/>
            <p:nvPr/>
          </p:nvSpPr>
          <p:spPr>
            <a:xfrm>
              <a:off x="4420461" y="1567071"/>
              <a:ext cx="3925630" cy="2589792"/>
            </a:xfrm>
            <a:prstGeom prst="wedgeRectCallout">
              <a:avLst>
                <a:gd name="adj1" fmla="val -15567"/>
                <a:gd name="adj2" fmla="val 87144"/>
              </a:avLst>
            </a:prstGeom>
            <a:solidFill>
              <a:srgbClr val="FFFFFF">
                <a:alpha val="52000"/>
              </a:srgbClr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600" dirty="0">
                <a:solidFill>
                  <a:srgbClr val="1F497D"/>
                </a:solidFill>
                <a:latin typeface="Calibri"/>
                <a:cs typeface="Calibri"/>
              </a:endParaRPr>
            </a:p>
          </p:txBody>
        </p:sp>
        <p:sp>
          <p:nvSpPr>
            <p:cNvPr id="123" name="TextBox 122"/>
            <p:cNvSpPr txBox="1"/>
            <p:nvPr/>
          </p:nvSpPr>
          <p:spPr bwMode="auto">
            <a:xfrm>
              <a:off x="6717123" y="1587514"/>
              <a:ext cx="280403" cy="3163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rtlCol="0">
              <a:prstTxWarp prst="textNoShape">
                <a:avLst/>
              </a:prstTxWarp>
              <a:spAutoFit/>
            </a:bodyPr>
            <a:lstStyle/>
            <a:p>
              <a:r>
                <a:rPr lang="en-GB" sz="1200" b="1" dirty="0">
                  <a:latin typeface="Calibri" pitchFamily="-1" charset="0"/>
                </a:rPr>
                <a:t>X</a:t>
              </a:r>
            </a:p>
          </p:txBody>
        </p:sp>
        <p:sp>
          <p:nvSpPr>
            <p:cNvPr id="124" name="Rectangle 123"/>
            <p:cNvSpPr/>
            <p:nvPr/>
          </p:nvSpPr>
          <p:spPr>
            <a:xfrm>
              <a:off x="4502930" y="1649549"/>
              <a:ext cx="3760689" cy="2391846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600" dirty="0">
                <a:solidFill>
                  <a:srgbClr val="1F497D"/>
                </a:solidFill>
                <a:latin typeface="Calibri"/>
                <a:cs typeface="Calibri"/>
              </a:endParaRPr>
            </a:p>
          </p:txBody>
        </p:sp>
        <p:sp>
          <p:nvSpPr>
            <p:cNvPr id="125" name="Rectangular Callout 124"/>
            <p:cNvSpPr/>
            <p:nvPr/>
          </p:nvSpPr>
          <p:spPr>
            <a:xfrm>
              <a:off x="725751" y="1765017"/>
              <a:ext cx="3331839" cy="4783694"/>
            </a:xfrm>
            <a:prstGeom prst="wedgeRectCallout">
              <a:avLst>
                <a:gd name="adj1" fmla="val 82623"/>
                <a:gd name="adj2" fmla="val 16945"/>
              </a:avLst>
            </a:prstGeom>
            <a:solidFill>
              <a:srgbClr val="FFFFFF">
                <a:alpha val="52000"/>
              </a:srgbClr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600" dirty="0">
                <a:solidFill>
                  <a:srgbClr val="1F497D"/>
                </a:solidFill>
                <a:latin typeface="Calibri"/>
                <a:cs typeface="Calibri"/>
              </a:endParaRPr>
            </a:p>
          </p:txBody>
        </p:sp>
        <p:sp>
          <p:nvSpPr>
            <p:cNvPr id="126" name="Rectangle 125"/>
            <p:cNvSpPr/>
            <p:nvPr/>
          </p:nvSpPr>
          <p:spPr>
            <a:xfrm>
              <a:off x="808220" y="1847495"/>
              <a:ext cx="3166896" cy="4618737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600" dirty="0">
                <a:solidFill>
                  <a:srgbClr val="1F497D"/>
                </a:solidFill>
                <a:latin typeface="Calibri"/>
                <a:cs typeface="Calibri"/>
              </a:endParaRPr>
            </a:p>
          </p:txBody>
        </p:sp>
        <p:sp>
          <p:nvSpPr>
            <p:cNvPr id="127" name="TextBox 126"/>
            <p:cNvSpPr txBox="1"/>
            <p:nvPr/>
          </p:nvSpPr>
          <p:spPr bwMode="auto">
            <a:xfrm>
              <a:off x="841208" y="1867010"/>
              <a:ext cx="2886493" cy="3514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rtlCol="0">
              <a:prstTxWarp prst="textNoShape">
                <a:avLst/>
              </a:prstTxWarp>
              <a:spAutoFit/>
            </a:bodyPr>
            <a:lstStyle/>
            <a:p>
              <a:r>
                <a:rPr lang="en-GB" sz="1400" dirty="0">
                  <a:latin typeface="Apple Symbols"/>
                  <a:cs typeface="Apple Symbols"/>
                </a:rPr>
                <a:t>Data Set Name: </a:t>
              </a:r>
              <a:r>
                <a:rPr lang="en-GB" sz="1200" dirty="0">
                  <a:latin typeface="Apple Symbols"/>
                  <a:cs typeface="Apple Symbols"/>
                </a:rPr>
                <a:t>Employee Directory</a:t>
              </a:r>
            </a:p>
          </p:txBody>
        </p:sp>
        <p:sp>
          <p:nvSpPr>
            <p:cNvPr id="128" name="TextBox 127"/>
            <p:cNvSpPr txBox="1"/>
            <p:nvPr/>
          </p:nvSpPr>
          <p:spPr bwMode="auto">
            <a:xfrm>
              <a:off x="3678232" y="1867015"/>
              <a:ext cx="280403" cy="3163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rtlCol="0">
              <a:prstTxWarp prst="textNoShape">
                <a:avLst/>
              </a:prstTxWarp>
              <a:spAutoFit/>
            </a:bodyPr>
            <a:lstStyle/>
            <a:p>
              <a:r>
                <a:rPr lang="en-GB" sz="1200" b="1" dirty="0">
                  <a:latin typeface="Calibri" pitchFamily="-1" charset="0"/>
                </a:rPr>
                <a:t>X</a:t>
              </a:r>
            </a:p>
          </p:txBody>
        </p:sp>
        <p:sp>
          <p:nvSpPr>
            <p:cNvPr id="129" name="TextBox 128"/>
            <p:cNvSpPr txBox="1"/>
            <p:nvPr/>
          </p:nvSpPr>
          <p:spPr bwMode="auto">
            <a:xfrm>
              <a:off x="845162" y="2150239"/>
              <a:ext cx="2886493" cy="98405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rtlCol="0">
              <a:prstTxWarp prst="textNoShape">
                <a:avLst/>
              </a:prstTxWarp>
              <a:spAutoFit/>
            </a:bodyPr>
            <a:lstStyle/>
            <a:p>
              <a:r>
                <a:rPr lang="en-GB" sz="1400" dirty="0">
                  <a:latin typeface="Apple Symbols"/>
                  <a:cs typeface="Apple Symbols"/>
                </a:rPr>
                <a:t>Description:</a:t>
              </a:r>
            </a:p>
            <a:p>
              <a:r>
                <a:rPr lang="en-GB" sz="1200" dirty="0">
                  <a:latin typeface="Apple Symbols"/>
                  <a:cs typeface="Apple Symbols"/>
                </a:rPr>
                <a:t>Core attributes describing all employees of Coco Pharmaceuticals created from a daily extract from Kenexa.</a:t>
              </a:r>
            </a:p>
          </p:txBody>
        </p:sp>
        <p:sp>
          <p:nvSpPr>
            <p:cNvPr id="130" name="TextBox 129"/>
            <p:cNvSpPr txBox="1"/>
            <p:nvPr/>
          </p:nvSpPr>
          <p:spPr bwMode="auto">
            <a:xfrm>
              <a:off x="832621" y="3099282"/>
              <a:ext cx="2886493" cy="3514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rtlCol="0">
              <a:prstTxWarp prst="textNoShape">
                <a:avLst/>
              </a:prstTxWarp>
              <a:spAutoFit/>
            </a:bodyPr>
            <a:lstStyle/>
            <a:p>
              <a:r>
                <a:rPr lang="en-GB" sz="1400" dirty="0">
                  <a:latin typeface="Apple Symbols"/>
                  <a:cs typeface="Apple Symbols"/>
                </a:rPr>
                <a:t>Owner: </a:t>
              </a:r>
              <a:r>
                <a:rPr lang="en-GB" sz="1200" u="sng" dirty="0">
                  <a:solidFill>
                    <a:srgbClr val="558ED5"/>
                  </a:solidFill>
                  <a:latin typeface="Apple Symbols"/>
                  <a:cs typeface="Apple Symbols"/>
                </a:rPr>
                <a:t>Penny Payer</a:t>
              </a:r>
            </a:p>
          </p:txBody>
        </p:sp>
        <p:sp>
          <p:nvSpPr>
            <p:cNvPr id="131" name="TextBox 130"/>
            <p:cNvSpPr txBox="1"/>
            <p:nvPr/>
          </p:nvSpPr>
          <p:spPr bwMode="auto">
            <a:xfrm>
              <a:off x="836573" y="4384206"/>
              <a:ext cx="2886493" cy="98405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rtlCol="0">
              <a:prstTxWarp prst="textNoShape">
                <a:avLst/>
              </a:prstTxWarp>
              <a:spAutoFit/>
            </a:bodyPr>
            <a:lstStyle/>
            <a:p>
              <a:r>
                <a:rPr lang="en-GB" sz="1400" dirty="0">
                  <a:latin typeface="Apple Symbols"/>
                  <a:cs typeface="Apple Symbols"/>
                </a:rPr>
                <a:t>Status: </a:t>
              </a:r>
            </a:p>
            <a:p>
              <a:r>
                <a:rPr lang="en-GB" sz="1200" dirty="0">
                  <a:latin typeface="Apple Symbols"/>
                  <a:cs typeface="Apple Symbols"/>
                </a:rPr>
                <a:t> Last accessed: 6</a:t>
              </a:r>
              <a:r>
                <a:rPr lang="en-GB" sz="1200" baseline="30000" dirty="0">
                  <a:latin typeface="Apple Symbols"/>
                  <a:cs typeface="Apple Symbols"/>
                </a:rPr>
                <a:t>th</a:t>
              </a:r>
              <a:r>
                <a:rPr lang="en-GB" sz="1200" dirty="0">
                  <a:latin typeface="Apple Symbols"/>
                  <a:cs typeface="Apple Symbols"/>
                </a:rPr>
                <a:t> May 2016</a:t>
              </a:r>
            </a:p>
            <a:p>
              <a:r>
                <a:rPr lang="en-GB" sz="1200" dirty="0">
                  <a:latin typeface="Apple Symbols"/>
                  <a:cs typeface="Apple Symbols"/>
                </a:rPr>
                <a:t> Records: 3488</a:t>
              </a:r>
            </a:p>
            <a:p>
              <a:r>
                <a:rPr lang="en-GB" sz="1200" dirty="0">
                  <a:latin typeface="Apple Symbols"/>
                  <a:cs typeface="Apple Symbols"/>
                </a:rPr>
                <a:t> Last Update: 1</a:t>
              </a:r>
              <a:r>
                <a:rPr lang="en-GB" sz="1200" baseline="30000" dirty="0">
                  <a:latin typeface="Apple Symbols"/>
                  <a:cs typeface="Apple Symbols"/>
                </a:rPr>
                <a:t>st</a:t>
              </a:r>
              <a:r>
                <a:rPr lang="en-GB" sz="1200" dirty="0">
                  <a:latin typeface="Apple Symbols"/>
                  <a:cs typeface="Apple Symbols"/>
                </a:rPr>
                <a:t> May 2016</a:t>
              </a:r>
            </a:p>
          </p:txBody>
        </p:sp>
        <p:sp>
          <p:nvSpPr>
            <p:cNvPr id="132" name="TextBox 131"/>
            <p:cNvSpPr txBox="1"/>
            <p:nvPr/>
          </p:nvSpPr>
          <p:spPr bwMode="auto">
            <a:xfrm>
              <a:off x="840526" y="5363248"/>
              <a:ext cx="2886493" cy="98405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rtlCol="0">
              <a:prstTxWarp prst="textNoShape">
                <a:avLst/>
              </a:prstTxWarp>
              <a:spAutoFit/>
            </a:bodyPr>
            <a:lstStyle/>
            <a:p>
              <a:r>
                <a:rPr lang="en-GB" sz="1400" dirty="0">
                  <a:latin typeface="Apple Symbols"/>
                  <a:cs typeface="Apple Symbols"/>
                </a:rPr>
                <a:t>Contents: </a:t>
              </a:r>
            </a:p>
            <a:p>
              <a:r>
                <a:rPr lang="en-GB" sz="1200" dirty="0">
                  <a:latin typeface="Apple Symbols"/>
                  <a:cs typeface="Apple Symbols"/>
                </a:rPr>
                <a:t> </a:t>
              </a:r>
              <a:r>
                <a:rPr lang="en-GB" sz="1200" u="sng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Apple Symbols"/>
                  <a:cs typeface="Apple Symbols"/>
                </a:rPr>
                <a:t>Structure …</a:t>
              </a:r>
            </a:p>
            <a:p>
              <a:r>
                <a:rPr lang="en-GB" sz="1200" dirty="0">
                  <a:solidFill>
                    <a:srgbClr val="558ED5"/>
                  </a:solidFill>
                  <a:latin typeface="Apple Symbols"/>
                  <a:cs typeface="Apple Symbols"/>
                </a:rPr>
                <a:t> </a:t>
              </a:r>
              <a:r>
                <a:rPr lang="en-GB" sz="1200" u="sng" dirty="0">
                  <a:solidFill>
                    <a:srgbClr val="558ED5"/>
                  </a:solidFill>
                  <a:latin typeface="Apple Symbols"/>
                  <a:cs typeface="Apple Symbols"/>
                </a:rPr>
                <a:t>Contents …</a:t>
              </a:r>
            </a:p>
            <a:p>
              <a:r>
                <a:rPr lang="en-GB" sz="1200" dirty="0">
                  <a:solidFill>
                    <a:srgbClr val="558ED5"/>
                  </a:solidFill>
                  <a:latin typeface="Apple Symbols"/>
                  <a:cs typeface="Apple Symbols"/>
                </a:rPr>
                <a:t> </a:t>
              </a:r>
              <a:r>
                <a:rPr lang="en-GB" sz="1200" u="sng" dirty="0">
                  <a:solidFill>
                    <a:srgbClr val="558ED5"/>
                  </a:solidFill>
                  <a:latin typeface="Apple Symbols"/>
                  <a:cs typeface="Apple Symbols"/>
                </a:rPr>
                <a:t>Lineage …</a:t>
              </a:r>
            </a:p>
          </p:txBody>
        </p:sp>
        <p:sp>
          <p:nvSpPr>
            <p:cNvPr id="133" name="TextBox 132"/>
            <p:cNvSpPr txBox="1"/>
            <p:nvPr/>
          </p:nvSpPr>
          <p:spPr bwMode="auto">
            <a:xfrm>
              <a:off x="8003659" y="1637000"/>
              <a:ext cx="280403" cy="3163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rtlCol="0">
              <a:prstTxWarp prst="textNoShape">
                <a:avLst/>
              </a:prstTxWarp>
              <a:spAutoFit/>
            </a:bodyPr>
            <a:lstStyle/>
            <a:p>
              <a:r>
                <a:rPr lang="en-GB" sz="1200" b="1" dirty="0">
                  <a:latin typeface="Calibri" pitchFamily="-1" charset="0"/>
                </a:rPr>
                <a:t>X</a:t>
              </a:r>
            </a:p>
          </p:txBody>
        </p:sp>
        <p:sp>
          <p:nvSpPr>
            <p:cNvPr id="134" name="TextBox 133"/>
            <p:cNvSpPr txBox="1"/>
            <p:nvPr/>
          </p:nvSpPr>
          <p:spPr bwMode="auto">
            <a:xfrm>
              <a:off x="4490390" y="1620500"/>
              <a:ext cx="1266103" cy="3514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rtlCol="0">
              <a:prstTxWarp prst="textNoShape">
                <a:avLst/>
              </a:prstTxWarp>
              <a:spAutoFit/>
            </a:bodyPr>
            <a:lstStyle/>
            <a:p>
              <a:r>
                <a:rPr lang="en-GB" sz="1400" dirty="0">
                  <a:latin typeface="Apple Symbols"/>
                  <a:cs typeface="Apple Symbols"/>
                </a:rPr>
                <a:t>Column: </a:t>
              </a:r>
              <a:r>
                <a:rPr lang="en-GB" sz="1200" dirty="0">
                  <a:latin typeface="Apple Symbols"/>
                  <a:cs typeface="Apple Symbols"/>
                </a:rPr>
                <a:t>Band</a:t>
              </a:r>
            </a:p>
          </p:txBody>
        </p:sp>
        <p:sp>
          <p:nvSpPr>
            <p:cNvPr id="135" name="TextBox 134"/>
            <p:cNvSpPr txBox="1"/>
            <p:nvPr/>
          </p:nvSpPr>
          <p:spPr bwMode="auto">
            <a:xfrm>
              <a:off x="840495" y="3414921"/>
              <a:ext cx="3250049" cy="98405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rtlCol="0">
              <a:prstTxWarp prst="textNoShape">
                <a:avLst/>
              </a:prstTxWarp>
              <a:spAutoFit/>
            </a:bodyPr>
            <a:lstStyle/>
            <a:p>
              <a:r>
                <a:rPr lang="en-GB" sz="1400" dirty="0">
                  <a:latin typeface="Apple Symbols"/>
                  <a:cs typeface="Apple Symbols"/>
                </a:rPr>
                <a:t>Classification Ranges: </a:t>
              </a:r>
            </a:p>
            <a:p>
              <a:r>
                <a:rPr lang="en-GB" sz="1200" dirty="0">
                  <a:latin typeface="Apple Symbols"/>
                  <a:cs typeface="Apple Symbols"/>
                </a:rPr>
                <a:t> Confidentiality: Public, Confidential, Sensitive</a:t>
              </a:r>
            </a:p>
            <a:p>
              <a:r>
                <a:rPr lang="en-GB" sz="1200" dirty="0">
                  <a:latin typeface="Apple Symbols"/>
                  <a:cs typeface="Apple Symbols"/>
                </a:rPr>
                <a:t> Confidence: Authoritative</a:t>
              </a:r>
            </a:p>
            <a:p>
              <a:r>
                <a:rPr lang="en-GB" sz="1200" dirty="0">
                  <a:latin typeface="Apple Symbols"/>
                  <a:cs typeface="Apple Symbols"/>
                </a:rPr>
                <a:t> Retention: Indefinitely</a:t>
              </a:r>
            </a:p>
          </p:txBody>
        </p:sp>
        <p:sp>
          <p:nvSpPr>
            <p:cNvPr id="136" name="Magnetic Disk 135"/>
            <p:cNvSpPr/>
            <p:nvPr/>
          </p:nvSpPr>
          <p:spPr>
            <a:xfrm>
              <a:off x="5195689" y="4899160"/>
              <a:ext cx="115460" cy="131964"/>
            </a:xfrm>
            <a:prstGeom prst="flowChartMagneticDisk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600" dirty="0">
                <a:solidFill>
                  <a:srgbClr val="1F497D"/>
                </a:solidFill>
                <a:latin typeface="Calibri"/>
                <a:cs typeface="Calibri"/>
              </a:endParaRPr>
            </a:p>
          </p:txBody>
        </p:sp>
        <p:grpSp>
          <p:nvGrpSpPr>
            <p:cNvPr id="137" name="Group 136"/>
            <p:cNvGrpSpPr/>
            <p:nvPr/>
          </p:nvGrpSpPr>
          <p:grpSpPr>
            <a:xfrm>
              <a:off x="4560314" y="1995954"/>
              <a:ext cx="3653823" cy="1946468"/>
              <a:chOff x="4774738" y="1995954"/>
              <a:chExt cx="3211362" cy="808279"/>
            </a:xfrm>
          </p:grpSpPr>
          <p:sp>
            <p:nvSpPr>
              <p:cNvPr id="138" name="Card 137"/>
              <p:cNvSpPr/>
              <p:nvPr/>
            </p:nvSpPr>
            <p:spPr>
              <a:xfrm flipH="1">
                <a:off x="6861608" y="1995954"/>
                <a:ext cx="1105114" cy="412387"/>
              </a:xfrm>
              <a:prstGeom prst="flowChartPunchedCard">
                <a:avLst/>
              </a:prstGeom>
              <a:solidFill>
                <a:srgbClr val="FFFFFF"/>
              </a:solidFill>
              <a:ln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600" dirty="0">
                  <a:solidFill>
                    <a:srgbClr val="1F497D"/>
                  </a:solidFill>
                  <a:latin typeface="Calibri"/>
                  <a:cs typeface="Calibri"/>
                </a:endParaRPr>
              </a:p>
            </p:txBody>
          </p:sp>
          <p:sp>
            <p:nvSpPr>
              <p:cNvPr id="139" name="Card 138"/>
              <p:cNvSpPr/>
              <p:nvPr/>
            </p:nvSpPr>
            <p:spPr>
              <a:xfrm flipH="1">
                <a:off x="5826420" y="1999895"/>
                <a:ext cx="1105114" cy="412387"/>
              </a:xfrm>
              <a:prstGeom prst="flowChartPunchedCard">
                <a:avLst/>
              </a:prstGeom>
              <a:solidFill>
                <a:srgbClr val="FFFFFF"/>
              </a:solidFill>
              <a:ln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600" dirty="0">
                  <a:solidFill>
                    <a:srgbClr val="1F497D"/>
                  </a:solidFill>
                  <a:latin typeface="Calibri"/>
                  <a:cs typeface="Calibri"/>
                </a:endParaRPr>
              </a:p>
            </p:txBody>
          </p:sp>
          <p:sp>
            <p:nvSpPr>
              <p:cNvPr id="140" name="Card 80"/>
              <p:cNvSpPr/>
              <p:nvPr/>
            </p:nvSpPr>
            <p:spPr>
              <a:xfrm flipH="1">
                <a:off x="4774738" y="2003836"/>
                <a:ext cx="3211362" cy="800397"/>
              </a:xfrm>
              <a:custGeom>
                <a:avLst/>
                <a:gdLst>
                  <a:gd name="connsiteX0" fmla="*/ 0 w 10000"/>
                  <a:gd name="connsiteY0" fmla="*/ 2000 h 10000"/>
                  <a:gd name="connsiteX1" fmla="*/ 2000 w 10000"/>
                  <a:gd name="connsiteY1" fmla="*/ 0 h 10000"/>
                  <a:gd name="connsiteX2" fmla="*/ 10000 w 10000"/>
                  <a:gd name="connsiteY2" fmla="*/ 0 h 10000"/>
                  <a:gd name="connsiteX3" fmla="*/ 10000 w 10000"/>
                  <a:gd name="connsiteY3" fmla="*/ 10000 h 10000"/>
                  <a:gd name="connsiteX4" fmla="*/ 0 w 10000"/>
                  <a:gd name="connsiteY4" fmla="*/ 10000 h 10000"/>
                  <a:gd name="connsiteX5" fmla="*/ 0 w 10000"/>
                  <a:gd name="connsiteY5" fmla="*/ 2000 h 10000"/>
                  <a:gd name="connsiteX0" fmla="*/ 0 w 10000"/>
                  <a:gd name="connsiteY0" fmla="*/ 970 h 10000"/>
                  <a:gd name="connsiteX1" fmla="*/ 2000 w 10000"/>
                  <a:gd name="connsiteY1" fmla="*/ 0 h 10000"/>
                  <a:gd name="connsiteX2" fmla="*/ 10000 w 10000"/>
                  <a:gd name="connsiteY2" fmla="*/ 0 h 10000"/>
                  <a:gd name="connsiteX3" fmla="*/ 10000 w 10000"/>
                  <a:gd name="connsiteY3" fmla="*/ 10000 h 10000"/>
                  <a:gd name="connsiteX4" fmla="*/ 0 w 10000"/>
                  <a:gd name="connsiteY4" fmla="*/ 10000 h 10000"/>
                  <a:gd name="connsiteX5" fmla="*/ 0 w 10000"/>
                  <a:gd name="connsiteY5" fmla="*/ 970 h 10000"/>
                  <a:gd name="connsiteX0" fmla="*/ 0 w 10051"/>
                  <a:gd name="connsiteY0" fmla="*/ 1588 h 10000"/>
                  <a:gd name="connsiteX1" fmla="*/ 2051 w 10051"/>
                  <a:gd name="connsiteY1" fmla="*/ 0 h 10000"/>
                  <a:gd name="connsiteX2" fmla="*/ 10051 w 10051"/>
                  <a:gd name="connsiteY2" fmla="*/ 0 h 10000"/>
                  <a:gd name="connsiteX3" fmla="*/ 10051 w 10051"/>
                  <a:gd name="connsiteY3" fmla="*/ 10000 h 10000"/>
                  <a:gd name="connsiteX4" fmla="*/ 51 w 10051"/>
                  <a:gd name="connsiteY4" fmla="*/ 10000 h 10000"/>
                  <a:gd name="connsiteX5" fmla="*/ 0 w 10051"/>
                  <a:gd name="connsiteY5" fmla="*/ 1588 h 10000"/>
                  <a:gd name="connsiteX0" fmla="*/ 0 w 10051"/>
                  <a:gd name="connsiteY0" fmla="*/ 1588 h 10000"/>
                  <a:gd name="connsiteX1" fmla="*/ 6781 w 10051"/>
                  <a:gd name="connsiteY1" fmla="*/ 0 h 10000"/>
                  <a:gd name="connsiteX2" fmla="*/ 10051 w 10051"/>
                  <a:gd name="connsiteY2" fmla="*/ 0 h 10000"/>
                  <a:gd name="connsiteX3" fmla="*/ 10051 w 10051"/>
                  <a:gd name="connsiteY3" fmla="*/ 10000 h 10000"/>
                  <a:gd name="connsiteX4" fmla="*/ 51 w 10051"/>
                  <a:gd name="connsiteY4" fmla="*/ 10000 h 10000"/>
                  <a:gd name="connsiteX5" fmla="*/ 0 w 10051"/>
                  <a:gd name="connsiteY5" fmla="*/ 1588 h 10000"/>
                  <a:gd name="connsiteX0" fmla="*/ 5964 w 10000"/>
                  <a:gd name="connsiteY0" fmla="*/ 1794 h 10000"/>
                  <a:gd name="connsiteX1" fmla="*/ 6730 w 10000"/>
                  <a:gd name="connsiteY1" fmla="*/ 0 h 10000"/>
                  <a:gd name="connsiteX2" fmla="*/ 10000 w 10000"/>
                  <a:gd name="connsiteY2" fmla="*/ 0 h 10000"/>
                  <a:gd name="connsiteX3" fmla="*/ 10000 w 10000"/>
                  <a:gd name="connsiteY3" fmla="*/ 10000 h 10000"/>
                  <a:gd name="connsiteX4" fmla="*/ 0 w 10000"/>
                  <a:gd name="connsiteY4" fmla="*/ 10000 h 10000"/>
                  <a:gd name="connsiteX5" fmla="*/ 5964 w 10000"/>
                  <a:gd name="connsiteY5" fmla="*/ 1794 h 10000"/>
                  <a:gd name="connsiteX0" fmla="*/ 5964 w 10000"/>
                  <a:gd name="connsiteY0" fmla="*/ 1794 h 10000"/>
                  <a:gd name="connsiteX1" fmla="*/ 6730 w 10000"/>
                  <a:gd name="connsiteY1" fmla="*/ 0 h 10000"/>
                  <a:gd name="connsiteX2" fmla="*/ 10000 w 10000"/>
                  <a:gd name="connsiteY2" fmla="*/ 0 h 10000"/>
                  <a:gd name="connsiteX3" fmla="*/ 10000 w 10000"/>
                  <a:gd name="connsiteY3" fmla="*/ 10000 h 10000"/>
                  <a:gd name="connsiteX4" fmla="*/ 0 w 10000"/>
                  <a:gd name="connsiteY4" fmla="*/ 10000 h 10000"/>
                  <a:gd name="connsiteX5" fmla="*/ 2622 w 10000"/>
                  <a:gd name="connsiteY5" fmla="*/ 6496 h 10000"/>
                  <a:gd name="connsiteX6" fmla="*/ 5964 w 10000"/>
                  <a:gd name="connsiteY6" fmla="*/ 1794 h 10000"/>
                  <a:gd name="connsiteX0" fmla="*/ 6015 w 10051"/>
                  <a:gd name="connsiteY0" fmla="*/ 1794 h 10000"/>
                  <a:gd name="connsiteX1" fmla="*/ 6781 w 10051"/>
                  <a:gd name="connsiteY1" fmla="*/ 0 h 10000"/>
                  <a:gd name="connsiteX2" fmla="*/ 10051 w 10051"/>
                  <a:gd name="connsiteY2" fmla="*/ 0 h 10000"/>
                  <a:gd name="connsiteX3" fmla="*/ 10051 w 10051"/>
                  <a:gd name="connsiteY3" fmla="*/ 10000 h 10000"/>
                  <a:gd name="connsiteX4" fmla="*/ 51 w 10051"/>
                  <a:gd name="connsiteY4" fmla="*/ 10000 h 10000"/>
                  <a:gd name="connsiteX5" fmla="*/ 0 w 10051"/>
                  <a:gd name="connsiteY5" fmla="*/ 1138 h 10000"/>
                  <a:gd name="connsiteX6" fmla="*/ 6015 w 10051"/>
                  <a:gd name="connsiteY6" fmla="*/ 1794 h 10000"/>
                  <a:gd name="connsiteX0" fmla="*/ 5973 w 10009"/>
                  <a:gd name="connsiteY0" fmla="*/ 1794 h 10000"/>
                  <a:gd name="connsiteX1" fmla="*/ 6739 w 10009"/>
                  <a:gd name="connsiteY1" fmla="*/ 0 h 10000"/>
                  <a:gd name="connsiteX2" fmla="*/ 10009 w 10009"/>
                  <a:gd name="connsiteY2" fmla="*/ 0 h 10000"/>
                  <a:gd name="connsiteX3" fmla="*/ 10009 w 10009"/>
                  <a:gd name="connsiteY3" fmla="*/ 10000 h 10000"/>
                  <a:gd name="connsiteX4" fmla="*/ 9 w 10009"/>
                  <a:gd name="connsiteY4" fmla="*/ 10000 h 10000"/>
                  <a:gd name="connsiteX5" fmla="*/ 0 w 10009"/>
                  <a:gd name="connsiteY5" fmla="*/ 1027 h 10000"/>
                  <a:gd name="connsiteX6" fmla="*/ 5973 w 10009"/>
                  <a:gd name="connsiteY6" fmla="*/ 1794 h 10000"/>
                  <a:gd name="connsiteX0" fmla="*/ 6029 w 10009"/>
                  <a:gd name="connsiteY0" fmla="*/ 1516 h 10000"/>
                  <a:gd name="connsiteX1" fmla="*/ 6739 w 10009"/>
                  <a:gd name="connsiteY1" fmla="*/ 0 h 10000"/>
                  <a:gd name="connsiteX2" fmla="*/ 10009 w 10009"/>
                  <a:gd name="connsiteY2" fmla="*/ 0 h 10000"/>
                  <a:gd name="connsiteX3" fmla="*/ 10009 w 10009"/>
                  <a:gd name="connsiteY3" fmla="*/ 10000 h 10000"/>
                  <a:gd name="connsiteX4" fmla="*/ 9 w 10009"/>
                  <a:gd name="connsiteY4" fmla="*/ 10000 h 10000"/>
                  <a:gd name="connsiteX5" fmla="*/ 0 w 10009"/>
                  <a:gd name="connsiteY5" fmla="*/ 1027 h 10000"/>
                  <a:gd name="connsiteX6" fmla="*/ 6029 w 10009"/>
                  <a:gd name="connsiteY6" fmla="*/ 1516 h 10000"/>
                  <a:gd name="connsiteX0" fmla="*/ 6487 w 10009"/>
                  <a:gd name="connsiteY0" fmla="*/ 1238 h 10000"/>
                  <a:gd name="connsiteX1" fmla="*/ 6739 w 10009"/>
                  <a:gd name="connsiteY1" fmla="*/ 0 h 10000"/>
                  <a:gd name="connsiteX2" fmla="*/ 10009 w 10009"/>
                  <a:gd name="connsiteY2" fmla="*/ 0 h 10000"/>
                  <a:gd name="connsiteX3" fmla="*/ 10009 w 10009"/>
                  <a:gd name="connsiteY3" fmla="*/ 10000 h 10000"/>
                  <a:gd name="connsiteX4" fmla="*/ 9 w 10009"/>
                  <a:gd name="connsiteY4" fmla="*/ 10000 h 10000"/>
                  <a:gd name="connsiteX5" fmla="*/ 0 w 10009"/>
                  <a:gd name="connsiteY5" fmla="*/ 1027 h 10000"/>
                  <a:gd name="connsiteX6" fmla="*/ 6487 w 10009"/>
                  <a:gd name="connsiteY6" fmla="*/ 1238 h 10000"/>
                  <a:gd name="connsiteX0" fmla="*/ 6487 w 10009"/>
                  <a:gd name="connsiteY0" fmla="*/ 1238 h 10000"/>
                  <a:gd name="connsiteX1" fmla="*/ 7003 w 10009"/>
                  <a:gd name="connsiteY1" fmla="*/ 0 h 10000"/>
                  <a:gd name="connsiteX2" fmla="*/ 10009 w 10009"/>
                  <a:gd name="connsiteY2" fmla="*/ 0 h 10000"/>
                  <a:gd name="connsiteX3" fmla="*/ 10009 w 10009"/>
                  <a:gd name="connsiteY3" fmla="*/ 10000 h 10000"/>
                  <a:gd name="connsiteX4" fmla="*/ 9 w 10009"/>
                  <a:gd name="connsiteY4" fmla="*/ 10000 h 10000"/>
                  <a:gd name="connsiteX5" fmla="*/ 0 w 10009"/>
                  <a:gd name="connsiteY5" fmla="*/ 1027 h 10000"/>
                  <a:gd name="connsiteX6" fmla="*/ 6487 w 10009"/>
                  <a:gd name="connsiteY6" fmla="*/ 1238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009" h="10000">
                    <a:moveTo>
                      <a:pt x="6487" y="1238"/>
                    </a:moveTo>
                    <a:lnTo>
                      <a:pt x="7003" y="0"/>
                    </a:lnTo>
                    <a:lnTo>
                      <a:pt x="10009" y="0"/>
                    </a:lnTo>
                    <a:lnTo>
                      <a:pt x="10009" y="10000"/>
                    </a:lnTo>
                    <a:lnTo>
                      <a:pt x="9" y="10000"/>
                    </a:lnTo>
                    <a:lnTo>
                      <a:pt x="0" y="1027"/>
                    </a:lnTo>
                    <a:lnTo>
                      <a:pt x="6487" y="123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600" dirty="0">
                  <a:solidFill>
                    <a:srgbClr val="1F497D"/>
                  </a:solidFill>
                  <a:latin typeface="Calibri"/>
                  <a:cs typeface="Calibri"/>
                </a:endParaRPr>
              </a:p>
            </p:txBody>
          </p:sp>
        </p:grpSp>
        <p:grpSp>
          <p:nvGrpSpPr>
            <p:cNvPr id="141" name="Group 140"/>
            <p:cNvGrpSpPr/>
            <p:nvPr/>
          </p:nvGrpSpPr>
          <p:grpSpPr>
            <a:xfrm flipH="1">
              <a:off x="8052937" y="2292913"/>
              <a:ext cx="95221" cy="1567031"/>
              <a:chOff x="6779137" y="1798063"/>
              <a:chExt cx="82474" cy="1418505"/>
            </a:xfrm>
          </p:grpSpPr>
          <p:sp>
            <p:nvSpPr>
              <p:cNvPr id="142" name="Alternate Process 141"/>
              <p:cNvSpPr/>
              <p:nvPr/>
            </p:nvSpPr>
            <p:spPr>
              <a:xfrm rot="5400000">
                <a:off x="6111121" y="2466079"/>
                <a:ext cx="1418505" cy="82474"/>
              </a:xfrm>
              <a:prstGeom prst="flowChartAlternateProcess">
                <a:avLst/>
              </a:prstGeom>
              <a:solidFill>
                <a:srgbClr val="FFFFFF"/>
              </a:solidFill>
              <a:ln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600" dirty="0">
                  <a:solidFill>
                    <a:srgbClr val="1F497D"/>
                  </a:solidFill>
                  <a:latin typeface="Calibri"/>
                  <a:cs typeface="Calibri"/>
                </a:endParaRPr>
              </a:p>
            </p:txBody>
          </p:sp>
          <p:sp>
            <p:nvSpPr>
              <p:cNvPr id="143" name="Alternate Process 142"/>
              <p:cNvSpPr/>
              <p:nvPr/>
            </p:nvSpPr>
            <p:spPr>
              <a:xfrm rot="5400000">
                <a:off x="6601656" y="2049421"/>
                <a:ext cx="441387" cy="78522"/>
              </a:xfrm>
              <a:prstGeom prst="flowChartAlternateProcess">
                <a:avLst/>
              </a:prstGeom>
              <a:solidFill>
                <a:srgbClr val="D9D9D9"/>
              </a:solidFill>
              <a:ln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600" dirty="0">
                  <a:solidFill>
                    <a:srgbClr val="1F497D"/>
                  </a:solidFill>
                  <a:latin typeface="Calibri"/>
                  <a:cs typeface="Calibri"/>
                </a:endParaRPr>
              </a:p>
            </p:txBody>
          </p:sp>
        </p:grpSp>
        <p:pic>
          <p:nvPicPr>
            <p:cNvPr id="144" name="Picture 143" descr="Callie Quartile Icon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94195" y="3725813"/>
              <a:ext cx="969264" cy="1267968"/>
            </a:xfrm>
            <a:prstGeom prst="rect">
              <a:avLst/>
            </a:prstGeom>
          </p:spPr>
        </p:pic>
        <p:sp>
          <p:nvSpPr>
            <p:cNvPr id="145" name="TextBox 144"/>
            <p:cNvSpPr txBox="1"/>
            <p:nvPr/>
          </p:nvSpPr>
          <p:spPr bwMode="auto">
            <a:xfrm>
              <a:off x="5718868" y="1925296"/>
              <a:ext cx="1266103" cy="3163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rtlCol="0">
              <a:prstTxWarp prst="textNoShape">
                <a:avLst/>
              </a:prstTxWarp>
              <a:spAutoFit/>
            </a:bodyPr>
            <a:lstStyle/>
            <a:p>
              <a:r>
                <a:rPr lang="en-GB" sz="1200" dirty="0">
                  <a:latin typeface="Apple Symbols"/>
                  <a:cs typeface="Apple Symbols"/>
                </a:rPr>
                <a:t>Characteristics</a:t>
              </a:r>
              <a:endParaRPr lang="en-GB" sz="1100" dirty="0">
                <a:latin typeface="Apple Symbols"/>
                <a:cs typeface="Apple Symbols"/>
              </a:endParaRPr>
            </a:p>
          </p:txBody>
        </p:sp>
        <p:sp>
          <p:nvSpPr>
            <p:cNvPr id="146" name="TextBox 145"/>
            <p:cNvSpPr txBox="1"/>
            <p:nvPr/>
          </p:nvSpPr>
          <p:spPr bwMode="auto">
            <a:xfrm>
              <a:off x="6943394" y="1912742"/>
              <a:ext cx="1266103" cy="3163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rtlCol="0">
              <a:prstTxWarp prst="textNoShape">
                <a:avLst/>
              </a:prstTxWarp>
              <a:spAutoFit/>
            </a:bodyPr>
            <a:lstStyle/>
            <a:p>
              <a:r>
                <a:rPr lang="en-GB" sz="1200" dirty="0">
                  <a:latin typeface="Apple Symbols"/>
                  <a:cs typeface="Apple Symbols"/>
                </a:rPr>
                <a:t>Lineage</a:t>
              </a:r>
              <a:endParaRPr lang="en-GB" sz="1100" dirty="0">
                <a:latin typeface="Apple Symbols"/>
                <a:cs typeface="Apple Symbols"/>
              </a:endParaRPr>
            </a:p>
          </p:txBody>
        </p:sp>
        <p:sp>
          <p:nvSpPr>
            <p:cNvPr id="147" name="TextBox 146"/>
            <p:cNvSpPr txBox="1"/>
            <p:nvPr/>
          </p:nvSpPr>
          <p:spPr bwMode="auto">
            <a:xfrm>
              <a:off x="4560320" y="1939741"/>
              <a:ext cx="3406402" cy="13355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rtlCol="0">
              <a:prstTxWarp prst="textNoShape">
                <a:avLst/>
              </a:prstTxWarp>
              <a:spAutoFit/>
            </a:bodyPr>
            <a:lstStyle/>
            <a:p>
              <a:r>
                <a:rPr lang="en-GB" sz="1400" dirty="0">
                  <a:latin typeface="Apple Symbols"/>
                  <a:cs typeface="Apple Symbols"/>
                </a:rPr>
                <a:t>Description</a:t>
              </a:r>
            </a:p>
            <a:p>
              <a:endParaRPr lang="en-GB" sz="800" dirty="0">
                <a:latin typeface="Apple Symbols"/>
                <a:cs typeface="Apple Symbols"/>
              </a:endParaRPr>
            </a:p>
            <a:p>
              <a:r>
                <a:rPr lang="en-GB" sz="1200" dirty="0">
                  <a:latin typeface="Apple Symbols"/>
                  <a:cs typeface="Apple Symbols"/>
                </a:rPr>
                <a:t>Position reference number for non-exempt employees.  The value ranges from 01 to 06 where 01 is the most senior and 06 is the most junior.</a:t>
              </a:r>
            </a:p>
          </p:txBody>
        </p:sp>
        <p:sp>
          <p:nvSpPr>
            <p:cNvPr id="148" name="TextBox 147"/>
            <p:cNvSpPr txBox="1"/>
            <p:nvPr/>
          </p:nvSpPr>
          <p:spPr bwMode="auto">
            <a:xfrm>
              <a:off x="4535237" y="3299448"/>
              <a:ext cx="2886493" cy="5974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rtlCol="0">
              <a:prstTxWarp prst="textNoShape">
                <a:avLst/>
              </a:prstTxWarp>
              <a:spAutoFit/>
            </a:bodyPr>
            <a:lstStyle/>
            <a:p>
              <a:r>
                <a:rPr lang="en-GB" sz="1400" dirty="0">
                  <a:latin typeface="Apple Symbols"/>
                  <a:cs typeface="Apple Symbols"/>
                </a:rPr>
                <a:t>Type: </a:t>
              </a:r>
              <a:r>
                <a:rPr lang="en-GB" sz="1200" dirty="0">
                  <a:latin typeface="Apple Symbols"/>
                  <a:cs typeface="Apple Symbols"/>
                </a:rPr>
                <a:t>String</a:t>
              </a:r>
            </a:p>
            <a:p>
              <a:r>
                <a:rPr lang="en-GB" sz="1400" dirty="0">
                  <a:latin typeface="Apple Symbols"/>
                  <a:cs typeface="Apple Symbols"/>
                </a:rPr>
                <a:t>Classification</a:t>
              </a:r>
              <a:r>
                <a:rPr lang="en-GB" sz="1200" dirty="0">
                  <a:latin typeface="Apple Symbols"/>
                  <a:cs typeface="Apple Symbols"/>
                </a:rPr>
                <a:t>: Public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212010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8EA2D1-9E40-AD48-914E-0CFE1B179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 Data Landscapes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E9E4846-77DC-7248-AEBC-C3CEB55BDF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9200" y="965874"/>
            <a:ext cx="4108016" cy="360300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Complexity is biggest challenge in IT today</a:t>
            </a:r>
          </a:p>
          <a:p>
            <a:r>
              <a:rPr lang="en-US" dirty="0"/>
              <a:t>Many enterprises have had 40 years of innovation embedded into their IT Systems.</a:t>
            </a:r>
          </a:p>
          <a:p>
            <a:r>
              <a:rPr lang="en-US" dirty="0"/>
              <a:t>With data moving rapidly between systems, how can a data scientist be sure that they understand the meaning, accuracy, timeliness and precision of any data that they receive?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AD8C688-C922-F94C-B009-DB2C48DEE4A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Clr>
                <a:srgbClr val="434343"/>
              </a:buClr>
              <a:buSzPct val="25000"/>
              <a:buFont typeface="Arial"/>
              <a:buNone/>
            </a:pPr>
            <a:fld id="{00000000-1234-1234-1234-123412341234}" type="slidenum">
              <a:rPr lang="en-US" sz="1000" smtClean="0"/>
              <a:pPr>
                <a:buClr>
                  <a:srgbClr val="434343"/>
                </a:buClr>
                <a:buSzPct val="25000"/>
                <a:buFont typeface="Arial"/>
                <a:buNone/>
              </a:pPr>
              <a:t>8</a:t>
            </a:fld>
            <a:endParaRPr lang="en-US" sz="10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539ED8-EBA8-4645-9A61-B7E57423B7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7216" y="721535"/>
            <a:ext cx="4317584" cy="37004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512083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07341-ED1C-F14E-A2FD-D3FF7FE4E1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fact?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2271E3C-1340-FD4C-8DD1-5CDC280CE84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Clr>
                <a:srgbClr val="434343"/>
              </a:buClr>
              <a:buSzPct val="25000"/>
              <a:buFont typeface="Arial"/>
              <a:buNone/>
            </a:pPr>
            <a:fld id="{00000000-1234-1234-1234-123412341234}" type="slidenum">
              <a:rPr lang="en-US" sz="1000" smtClean="0"/>
              <a:pPr>
                <a:buClr>
                  <a:srgbClr val="434343"/>
                </a:buClr>
                <a:buSzPct val="25000"/>
                <a:buFont typeface="Arial"/>
                <a:buNone/>
              </a:pPr>
              <a:t>9</a:t>
            </a:fld>
            <a:endParaRPr lang="en-US" sz="10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34A91C9-ADFB-1B42-A7E4-D17D7F6652DA}"/>
              </a:ext>
            </a:extLst>
          </p:cNvPr>
          <p:cNvSpPr txBox="1"/>
          <p:nvPr/>
        </p:nvSpPr>
        <p:spPr>
          <a:xfrm>
            <a:off x="2044739" y="2174297"/>
            <a:ext cx="5048765" cy="76944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Where do you live?</a:t>
            </a:r>
          </a:p>
        </p:txBody>
      </p:sp>
    </p:spTree>
    <p:extLst>
      <p:ext uri="{BB962C8B-B14F-4D97-AF65-F5344CB8AC3E}">
        <p14:creationId xmlns:p14="http://schemas.microsoft.com/office/powerpoint/2010/main" val="4251199685"/>
      </p:ext>
    </p:extLst>
  </p:cSld>
  <p:clrMapOvr>
    <a:masterClrMapping/>
  </p:clrMapOvr>
</p:sld>
</file>

<file path=ppt/theme/theme1.xml><?xml version="1.0" encoding="utf-8"?>
<a:theme xmlns:a="http://schemas.openxmlformats.org/drawingml/2006/main" name="1_simple-light-2">
  <a:themeElements>
    <a:clrScheme name="Hyperledger">
      <a:dk1>
        <a:srgbClr val="FFFFFF"/>
      </a:dk1>
      <a:lt1>
        <a:srgbClr val="595959"/>
      </a:lt1>
      <a:dk2>
        <a:srgbClr val="FFFFFF"/>
      </a:dk2>
      <a:lt2>
        <a:srgbClr val="595959"/>
      </a:lt2>
      <a:accent1>
        <a:srgbClr val="00B0F0"/>
      </a:accent1>
      <a:accent2>
        <a:srgbClr val="595959"/>
      </a:accent2>
      <a:accent3>
        <a:srgbClr val="00B0F0"/>
      </a:accent3>
      <a:accent4>
        <a:srgbClr val="595959"/>
      </a:accent4>
      <a:accent5>
        <a:srgbClr val="00B0F0"/>
      </a:accent5>
      <a:accent6>
        <a:srgbClr val="595959"/>
      </a:accent6>
      <a:hlink>
        <a:srgbClr val="00B0F0"/>
      </a:hlink>
      <a:folHlink>
        <a:srgbClr val="00B0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6DCCDE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smtClean="0">
            <a:ln w="0"/>
            <a:solidFill>
              <a:schemeClr val="accent6">
                <a:lumMod val="50000"/>
              </a:schemeClr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1160</TotalTime>
  <Words>1505</Words>
  <Application>Microsoft Macintosh PowerPoint</Application>
  <PresentationFormat>On-screen Show (16:9)</PresentationFormat>
  <Paragraphs>317</Paragraphs>
  <Slides>28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6" baseType="lpstr">
      <vt:lpstr>Amaze</vt:lpstr>
      <vt:lpstr>Apple Symbols</vt:lpstr>
      <vt:lpstr>Arial</vt:lpstr>
      <vt:lpstr>Arial Black</vt:lpstr>
      <vt:lpstr>Calibri</vt:lpstr>
      <vt:lpstr>Lucida Sans Unicode</vt:lpstr>
      <vt:lpstr>Wingdings</vt:lpstr>
      <vt:lpstr>1_simple-light-2</vt:lpstr>
      <vt:lpstr>Building a Data Catalog for AI</vt:lpstr>
      <vt:lpstr>Agenda</vt:lpstr>
      <vt:lpstr>The perils of reusing data …</vt:lpstr>
      <vt:lpstr>The perils of reusing data …</vt:lpstr>
      <vt:lpstr>Curation</vt:lpstr>
      <vt:lpstr>Scared to share</vt:lpstr>
      <vt:lpstr>A catalog should bring as much information about the data sets to Callie’s data science as is known collectively by the organization.</vt:lpstr>
      <vt:lpstr>Real Data Landscapes</vt:lpstr>
      <vt:lpstr>What is a fact?</vt:lpstr>
      <vt:lpstr>What is a fact?</vt:lpstr>
      <vt:lpstr>Data needs to work harder …</vt:lpstr>
      <vt:lpstr>What is at stake?</vt:lpstr>
      <vt:lpstr>Using a metadata repository to describe data</vt:lpstr>
      <vt:lpstr>The world is changing too rapidly for a single vendor tool suite to cover an organization’s data management needs</vt:lpstr>
      <vt:lpstr>Today’s reality – organizations buy lots of tools</vt:lpstr>
      <vt:lpstr>ODPi Egeria enables exchange of metadata between tools from different vendors</vt:lpstr>
      <vt:lpstr>Coco Pharmaceuticals persona</vt:lpstr>
      <vt:lpstr>Types of Asset</vt:lpstr>
      <vt:lpstr>Your Lab Today</vt:lpstr>
      <vt:lpstr>Lab Flow</vt:lpstr>
      <vt:lpstr>Egeria Summary</vt:lpstr>
      <vt:lpstr>The data driven organization …</vt:lpstr>
      <vt:lpstr>Scope of metadata covered</vt:lpstr>
      <vt:lpstr>Scope of metadata covered</vt:lpstr>
      <vt:lpstr>Egeria in operation</vt:lpstr>
      <vt:lpstr>Open forum</vt:lpstr>
      <vt:lpstr>Links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Using Data Science for Data Architecture</dc:title>
  <dc:creator>Mandy Chessell</dc:creator>
  <cp:lastModifiedBy>Mandy Chessell</cp:lastModifiedBy>
  <cp:revision>12</cp:revision>
  <dcterms:created xsi:type="dcterms:W3CDTF">2020-04-22T11:01:50Z</dcterms:created>
  <dcterms:modified xsi:type="dcterms:W3CDTF">2020-05-04T16:51:42Z</dcterms:modified>
</cp:coreProperties>
</file>